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drawings/drawing1.xml" ContentType="application/vnd.openxmlformats-officedocument.drawingml.chartshapes+xml"/>
  <Override PartName="/ppt/charts/chart12.xml" ContentType="application/vnd.openxmlformats-officedocument.drawingml.chart+xml"/>
  <Override PartName="/ppt/drawings/drawing2.xml" ContentType="application/vnd.openxmlformats-officedocument.drawingml.chartshapes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8" r:id="rId2"/>
    <p:sldId id="334" r:id="rId3"/>
    <p:sldId id="335" r:id="rId4"/>
    <p:sldId id="336" r:id="rId5"/>
    <p:sldId id="338" r:id="rId6"/>
    <p:sldId id="337" r:id="rId7"/>
    <p:sldId id="339" r:id="rId8"/>
    <p:sldId id="340" r:id="rId9"/>
    <p:sldId id="341" r:id="rId10"/>
    <p:sldId id="342" r:id="rId11"/>
    <p:sldId id="343" r:id="rId12"/>
    <p:sldId id="344" r:id="rId13"/>
    <p:sldId id="345" r:id="rId14"/>
    <p:sldId id="346" r:id="rId15"/>
    <p:sldId id="347" r:id="rId16"/>
    <p:sldId id="348" r:id="rId17"/>
    <p:sldId id="349" r:id="rId18"/>
    <p:sldId id="311" r:id="rId19"/>
  </p:sldIdLst>
  <p:sldSz cx="9144000" cy="6858000" type="screen4x3"/>
  <p:notesSz cx="6797675" cy="9928225"/>
  <p:embeddedFontLst>
    <p:embeddedFont>
      <p:font typeface="Akrobat Black" panose="00000A00000000000000" charset="-52"/>
      <p:bold r:id="rId20"/>
    </p:embeddedFont>
    <p:embeddedFont>
      <p:font typeface="Akrobat ExtraBold" panose="00000900000000000000" charset="-52"/>
      <p:bold r:id="rId21"/>
    </p:embeddedFont>
    <p:embeddedFont>
      <p:font typeface="Calibri Light" panose="020F0302020204030204" pitchFamily="34" charset="0"/>
      <p:regular r:id="rId22"/>
      <p:italic r:id="rId23"/>
    </p:embeddedFont>
    <p:embeddedFont>
      <p:font typeface="Akrobat" panose="020B0604020202020204" charset="-52"/>
      <p:regular r:id="rId24"/>
      <p:bold r:id="rId25"/>
    </p:embeddedFont>
    <p:embeddedFont>
      <p:font typeface="Akrobat SemiBold" panose="020B0604020202020204" charset="-52"/>
      <p:bold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5E91"/>
    <a:srgbClr val="77A5E4"/>
    <a:srgbClr val="43B9F4"/>
    <a:srgbClr val="A9D18E"/>
    <a:srgbClr val="90BB7A"/>
    <a:srgbClr val="68A242"/>
    <a:srgbClr val="83DF99"/>
    <a:srgbClr val="636363"/>
    <a:srgbClr val="9DC3E6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02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520209973753279"/>
          <c:y val="0.13978125"/>
          <c:w val="0.49959596456692912"/>
          <c:h val="0.74939394685039373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КОЛИЧЕСТВО УЧАСТНИКОВ СПОРТИВНЫХ СОРЕВНОВАНИЙ, человек</a:t>
            </a:r>
          </a:p>
        </c:rich>
      </c:tx>
      <c:layout>
        <c:manualLayout>
          <c:xMode val="edge"/>
          <c:yMode val="edge"/>
          <c:x val="0.22421891340873934"/>
          <c:y val="3.4257244935255157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участники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Лист1!$B$2:$B$6</c:f>
              <c:numCache>
                <c:formatCode>#,##0</c:formatCode>
                <c:ptCount val="5"/>
                <c:pt idx="0">
                  <c:v>8960</c:v>
                </c:pt>
                <c:pt idx="1">
                  <c:v>8330</c:v>
                </c:pt>
                <c:pt idx="2">
                  <c:v>6604</c:v>
                </c:pt>
                <c:pt idx="3">
                  <c:v>9488</c:v>
                </c:pt>
                <c:pt idx="4">
                  <c:v>7615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21-4170-9F78-B3B38B64F0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2824832"/>
        <c:axId val="192826368"/>
        <c:axId val="0"/>
      </c:bar3DChart>
      <c:catAx>
        <c:axId val="192824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2826368"/>
        <c:crosses val="autoZero"/>
        <c:auto val="1"/>
        <c:lblAlgn val="ctr"/>
        <c:lblOffset val="100"/>
        <c:noMultiLvlLbl val="0"/>
      </c:catAx>
      <c:valAx>
        <c:axId val="19282636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928248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ЗАВОЕВАНО МЕДАЛЕЙ, единиц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039848793268762"/>
          <c:y val="0.19257651525148148"/>
          <c:w val="0.52513142141505709"/>
          <c:h val="0.6537025661559835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золото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139113197948801E-2"/>
                  <c:y val="5.6795821258631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B8E-4B28-9ABA-3BCE29494EEB}"/>
                </c:ext>
              </c:extLst>
            </c:dLbl>
            <c:dLbl>
              <c:idx val="1"/>
              <c:layout>
                <c:manualLayout>
                  <c:x val="9.282594331623971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B8E-4B28-9ABA-3BCE29494EEB}"/>
                </c:ext>
              </c:extLst>
            </c:dLbl>
            <c:dLbl>
              <c:idx val="2"/>
              <c:layout>
                <c:manualLayout>
                  <c:x val="5.5695565989743829E-3"/>
                  <c:y val="-5.6795821258631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B8E-4B28-9ABA-3BCE29494EEB}"/>
                </c:ext>
              </c:extLst>
            </c:dLbl>
            <c:dLbl>
              <c:idx val="3"/>
              <c:layout>
                <c:manualLayout>
                  <c:x val="3.1735734787213146E-3"/>
                  <c:y val="5.33591922342637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B8E-4B28-9ABA-3BCE29494EE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844</c:v>
                </c:pt>
                <c:pt idx="1">
                  <c:v>798</c:v>
                </c:pt>
                <c:pt idx="2">
                  <c:v>665</c:v>
                </c:pt>
                <c:pt idx="3">
                  <c:v>828</c:v>
                </c:pt>
                <c:pt idx="4">
                  <c:v>766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B8E-4B28-9ABA-3BCE29494EE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серебро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1048743359260185E-3"/>
                  <c:y val="-2.61935181805195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B8E-4B28-9ABA-3BCE29494EEB}"/>
                </c:ext>
              </c:extLst>
            </c:dLbl>
            <c:dLbl>
              <c:idx val="1"/>
              <c:layout>
                <c:manualLayout>
                  <c:x val="1.1101690455446471E-2"/>
                  <c:y val="-9.26174376587599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B8E-4B28-9ABA-3BCE29494EEB}"/>
                </c:ext>
              </c:extLst>
            </c:dLbl>
            <c:dLbl>
              <c:idx val="2"/>
              <c:layout>
                <c:manualLayout>
                  <c:x val="7.2787282116688551E-3"/>
                  <c:y val="-2.10235217402995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B8E-4B28-9ABA-3BCE29494EEB}"/>
                </c:ext>
              </c:extLst>
            </c:dLbl>
            <c:dLbl>
              <c:idx val="3"/>
              <c:layout>
                <c:manualLayout>
                  <c:x val="3.17357347872131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B8E-4B28-9ABA-3BCE29494EEB}"/>
                </c:ext>
              </c:extLst>
            </c:dLbl>
            <c:dLbl>
              <c:idx val="4"/>
              <c:layout>
                <c:manualLayout>
                  <c:x val="4.760360218081972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3E4-4561-B007-5D5101FA5D9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727</c:v>
                </c:pt>
                <c:pt idx="1">
                  <c:v>703</c:v>
                </c:pt>
                <c:pt idx="2">
                  <c:v>576</c:v>
                </c:pt>
                <c:pt idx="3">
                  <c:v>726</c:v>
                </c:pt>
                <c:pt idx="4">
                  <c:v>676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CB8E-4B28-9ABA-3BCE29494EE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бронза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107507175524601E-2"/>
                  <c:y val="-1.76799591277000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B8E-4B28-9ABA-3BCE29494EEB}"/>
                </c:ext>
              </c:extLst>
            </c:dLbl>
            <c:dLbl>
              <c:idx val="1"/>
              <c:layout>
                <c:manualLayout>
                  <c:x val="6.3787577483920979E-3"/>
                  <c:y val="-1.38145688241147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B8E-4B28-9ABA-3BCE29494EEB}"/>
                </c:ext>
              </c:extLst>
            </c:dLbl>
            <c:dLbl>
              <c:idx val="2"/>
              <c:layout>
                <c:manualLayout>
                  <c:x val="7.9339336968033448E-3"/>
                  <c:y val="-7.10391513619618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CB8E-4B28-9ABA-3BCE29494EEB}"/>
                </c:ext>
              </c:extLst>
            </c:dLbl>
            <c:dLbl>
              <c:idx val="3"/>
              <c:layout>
                <c:manualLayout>
                  <c:x val="4.7603602180819726E-3"/>
                  <c:y val="-5.3359192234262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B8E-4B28-9ABA-3BCE29494EEB}"/>
                </c:ext>
              </c:extLst>
            </c:dLbl>
            <c:dLbl>
              <c:idx val="4"/>
              <c:layout>
                <c:manualLayout>
                  <c:x val="3.1735734787211984E-3"/>
                  <c:y val="-5.33591922342628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3E4-4561-B007-5D5101FA5D9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746</c:v>
                </c:pt>
                <c:pt idx="1">
                  <c:v>725</c:v>
                </c:pt>
                <c:pt idx="2">
                  <c:v>598</c:v>
                </c:pt>
                <c:pt idx="3">
                  <c:v>697</c:v>
                </c:pt>
                <c:pt idx="4">
                  <c:v>674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CB8E-4B28-9ABA-3BCE29494E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3128320"/>
        <c:axId val="193129856"/>
        <c:axId val="0"/>
      </c:bar3DChart>
      <c:catAx>
        <c:axId val="193128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3129856"/>
        <c:crosses val="autoZero"/>
        <c:auto val="1"/>
        <c:lblAlgn val="ctr"/>
        <c:lblOffset val="100"/>
        <c:noMultiLvlLbl val="0"/>
      </c:catAx>
      <c:valAx>
        <c:axId val="193129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31283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599442050798158"/>
          <c:y val="0.28098026298098899"/>
          <c:w val="0.16562480165165758"/>
          <c:h val="0.27155837411600203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>
          <a:solidFill>
            <a:schemeClr val="bg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СПОРТСМЕНЫ, ВОШЕДШИЕ В СОСТАВЫ СБОРНЫХ КОМАНД РОССИИ, человек</a:t>
            </a:r>
          </a:p>
        </c:rich>
      </c:tx>
      <c:layout>
        <c:manualLayout>
          <c:xMode val="edge"/>
          <c:yMode val="edge"/>
          <c:x val="0.15959933023314871"/>
          <c:y val="0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039848793268762"/>
          <c:y val="0.19257651525148148"/>
          <c:w val="0.52513142141505709"/>
          <c:h val="0.6537025661559835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основная сборная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054771692034218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854-473B-876E-1883E02017ED}"/>
                </c:ext>
              </c:extLst>
            </c:dLbl>
            <c:dLbl>
              <c:idx val="1"/>
              <c:layout>
                <c:manualLayout>
                  <c:x val="1.2345850461059881E-2"/>
                  <c:y val="1.70855082602378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854-473B-876E-1883E02017ED}"/>
                </c:ext>
              </c:extLst>
            </c:dLbl>
            <c:dLbl>
              <c:idx val="2"/>
              <c:layout>
                <c:manualLayout>
                  <c:x val="1.0774290784090994E-2"/>
                  <c:y val="1.59202989791257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854-473B-876E-1883E02017ED}"/>
                </c:ext>
              </c:extLst>
            </c:dLbl>
            <c:dLbl>
              <c:idx val="3"/>
              <c:layout>
                <c:manualLayout>
                  <c:x val="9.428989316286908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854-473B-876E-1883E02017ED}"/>
                </c:ext>
              </c:extLst>
            </c:dLbl>
            <c:dLbl>
              <c:idx val="4"/>
              <c:layout>
                <c:manualLayout>
                  <c:x val="6.2859928775244904E-3"/>
                  <c:y val="-8.981665758352066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29C-4970-B29E-442510A0030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101</c:v>
                </c:pt>
                <c:pt idx="1">
                  <c:v>100</c:v>
                </c:pt>
                <c:pt idx="2">
                  <c:v>110</c:v>
                </c:pt>
                <c:pt idx="3">
                  <c:v>131</c:v>
                </c:pt>
                <c:pt idx="4">
                  <c:v>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854-473B-876E-1883E02017E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резерв основного состава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8685701588712357E-3"/>
                  <c:y val="-3.4126172666774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854-473B-876E-1883E02017ED}"/>
                </c:ext>
              </c:extLst>
            </c:dLbl>
            <c:dLbl>
              <c:idx val="1"/>
              <c:layout>
                <c:manualLayout>
                  <c:x val="7.3887623597378065E-3"/>
                  <c:y val="-9.16832588925361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854-473B-876E-1883E02017ED}"/>
                </c:ext>
              </c:extLst>
            </c:dLbl>
            <c:dLbl>
              <c:idx val="2"/>
              <c:layout>
                <c:manualLayout>
                  <c:x val="5.399271913738359E-3"/>
                  <c:y val="-2.05868329444877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854-473B-876E-1883E02017ED}"/>
                </c:ext>
              </c:extLst>
            </c:dLbl>
            <c:dLbl>
              <c:idx val="3"/>
              <c:layout>
                <c:manualLayout>
                  <c:x val="3.1429964387622452E-3"/>
                  <c:y val="-1.46974410250712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854-473B-876E-1883E02017ED}"/>
                </c:ext>
              </c:extLst>
            </c:dLbl>
            <c:dLbl>
              <c:idx val="4"/>
              <c:layout>
                <c:manualLayout>
                  <c:x val="4.7144946581433389E-3"/>
                  <c:y val="-1.95965880334283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29C-4970-B29E-442510A0030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42</c:v>
                </c:pt>
                <c:pt idx="1">
                  <c:v>48</c:v>
                </c:pt>
                <c:pt idx="2">
                  <c:v>48</c:v>
                </c:pt>
                <c:pt idx="3">
                  <c:v>58</c:v>
                </c:pt>
                <c:pt idx="4">
                  <c:v>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F854-473B-876E-1883E02017E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молодежные, юниорские и юношеские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1836499840375378E-4"/>
                  <c:y val="-2.03657926897011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854-473B-876E-1883E02017ED}"/>
                </c:ext>
              </c:extLst>
            </c:dLbl>
            <c:dLbl>
              <c:idx val="1"/>
              <c:layout>
                <c:manualLayout>
                  <c:x val="8.241827590559074E-3"/>
                  <c:y val="-6.58723104840211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854-473B-876E-1883E02017ED}"/>
                </c:ext>
              </c:extLst>
            </c:dLbl>
            <c:dLbl>
              <c:idx val="2"/>
              <c:layout>
                <c:manualLayout>
                  <c:x val="1.0197786043610931E-2"/>
                  <c:y val="-6.4614734165339657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854-473B-876E-1883E02017ED}"/>
                </c:ext>
              </c:extLst>
            </c:dLbl>
            <c:dLbl>
              <c:idx val="3"/>
              <c:layout>
                <c:manualLayout>
                  <c:x val="3.1429964387622452E-3"/>
                  <c:y val="-4.89914700835714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F854-473B-876E-1883E02017ED}"/>
                </c:ext>
              </c:extLst>
            </c:dLbl>
            <c:dLbl>
              <c:idx val="4"/>
              <c:layout>
                <c:manualLayout>
                  <c:x val="3.1429964387623029E-3"/>
                  <c:y val="-8.981665758352066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29C-4970-B29E-442510A0030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148</c:v>
                </c:pt>
                <c:pt idx="1">
                  <c:v>113</c:v>
                </c:pt>
                <c:pt idx="2">
                  <c:v>145</c:v>
                </c:pt>
                <c:pt idx="3">
                  <c:v>135</c:v>
                </c:pt>
                <c:pt idx="4">
                  <c:v>160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F854-473B-876E-1883E02017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7036672"/>
        <c:axId val="197058944"/>
        <c:axId val="0"/>
      </c:bar3DChart>
      <c:catAx>
        <c:axId val="197036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7058944"/>
        <c:crosses val="autoZero"/>
        <c:auto val="1"/>
        <c:lblAlgn val="ctr"/>
        <c:lblOffset val="100"/>
        <c:noMultiLvlLbl val="0"/>
      </c:catAx>
      <c:valAx>
        <c:axId val="197058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70366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791920937356163"/>
          <c:y val="0.21788154490770867"/>
          <c:w val="0.30428737084768359"/>
          <c:h val="0.74803841239862234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>
          <a:solidFill>
            <a:schemeClr val="bg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Субсидия на обеспечение спортивным оборудованием, экипировкой и инвентарем, проведением тренировочных сборов и участием в соревнованиях, </a:t>
            </a:r>
            <a:r>
              <a:rPr lang="ru-RU" dirty="0" err="1"/>
              <a:t>тыс.рублей</a:t>
            </a:r>
            <a:endParaRPr lang="ru-RU" dirty="0"/>
          </a:p>
        </c:rich>
      </c:tx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Обеспечение физкультурно-спортивных организаций осуществляющих подготовку спортивного резерва спортивным оборудованием, экипировкой и инвентарем, проведением тренировочных сборов и участием в соревнованиях, тыс.рублей</c:v>
                </c:pt>
              </c:strCache>
            </c:strRef>
          </c:tx>
          <c:spPr>
            <a:solidFill>
              <a:srgbClr val="77A5E4"/>
            </a:solidFill>
          </c:spPr>
          <c:invertIfNegative val="0"/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1026-4EA9-81B4-7D3F7BD6837A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FF6F-4E32-B329-425015BC0C47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FF6F-4E32-B329-425015BC0C47}"/>
              </c:ext>
            </c:extLst>
          </c:dPt>
          <c:dPt>
            <c:idx val="1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FF6F-4E32-B329-425015BC0C47}"/>
              </c:ext>
            </c:extLst>
          </c:dPt>
          <c:dPt>
            <c:idx val="1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FF6F-4E32-B329-425015BC0C47}"/>
              </c:ext>
            </c:extLst>
          </c:dPt>
          <c:dLbls>
            <c:dLbl>
              <c:idx val="7"/>
              <c:layout>
                <c:manualLayout>
                  <c:x val="1.0980095421352084E-2"/>
                  <c:y val="-4.1347444858135943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026-4EA9-81B4-7D3F7BD6837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Лист1!$A$2:$A$23</c:f>
              <c:strCache>
                <c:ptCount val="22"/>
                <c:pt idx="0">
                  <c:v>Сургут</c:v>
                </c:pt>
                <c:pt idx="1">
                  <c:v>Нижневартовск</c:v>
                </c:pt>
                <c:pt idx="2">
                  <c:v>Нефтеюганск</c:v>
                </c:pt>
                <c:pt idx="3">
                  <c:v>Сургутский район</c:v>
                </c:pt>
                <c:pt idx="4">
                  <c:v>Мегион</c:v>
                </c:pt>
                <c:pt idx="5">
                  <c:v>Радужный</c:v>
                </c:pt>
                <c:pt idx="6">
                  <c:v>Нягань</c:v>
                </c:pt>
                <c:pt idx="7">
                  <c:v>Ханты-Мансийск</c:v>
                </c:pt>
                <c:pt idx="8">
                  <c:v>Лангепас</c:v>
                </c:pt>
                <c:pt idx="9">
                  <c:v>Когалым</c:v>
                </c:pt>
                <c:pt idx="10">
                  <c:v>Кондинский район</c:v>
                </c:pt>
                <c:pt idx="11">
                  <c:v>Нижневартовский район</c:v>
                </c:pt>
                <c:pt idx="12">
                  <c:v>Пыть-Ях</c:v>
                </c:pt>
                <c:pt idx="13">
                  <c:v>Советский район</c:v>
                </c:pt>
                <c:pt idx="14">
                  <c:v>Урай</c:v>
                </c:pt>
                <c:pt idx="15">
                  <c:v>Югорск</c:v>
                </c:pt>
                <c:pt idx="16">
                  <c:v>Нефтеюганский район</c:v>
                </c:pt>
                <c:pt idx="17">
                  <c:v>Октябрьский район</c:v>
                </c:pt>
                <c:pt idx="18">
                  <c:v>Покачи</c:v>
                </c:pt>
                <c:pt idx="19">
                  <c:v>Белоярский район</c:v>
                </c:pt>
                <c:pt idx="20">
                  <c:v>Березовский район</c:v>
                </c:pt>
                <c:pt idx="21">
                  <c:v>Ханты-Мансийский район</c:v>
                </c:pt>
              </c:strCache>
            </c:strRef>
          </c:cat>
          <c:val>
            <c:numRef>
              <c:f>Лист1!$B$2:$B$23</c:f>
              <c:numCache>
                <c:formatCode>#,##0</c:formatCode>
                <c:ptCount val="22"/>
                <c:pt idx="0">
                  <c:v>6701</c:v>
                </c:pt>
                <c:pt idx="1">
                  <c:v>6007</c:v>
                </c:pt>
                <c:pt idx="2">
                  <c:v>2819</c:v>
                </c:pt>
                <c:pt idx="3">
                  <c:v>1658</c:v>
                </c:pt>
                <c:pt idx="4">
                  <c:v>1541</c:v>
                </c:pt>
                <c:pt idx="5">
                  <c:v>1432</c:v>
                </c:pt>
                <c:pt idx="6">
                  <c:v>1376</c:v>
                </c:pt>
                <c:pt idx="7">
                  <c:v>1264</c:v>
                </c:pt>
                <c:pt idx="8">
                  <c:v>945</c:v>
                </c:pt>
                <c:pt idx="9">
                  <c:v>744</c:v>
                </c:pt>
                <c:pt idx="10">
                  <c:v>741</c:v>
                </c:pt>
                <c:pt idx="11">
                  <c:v>725</c:v>
                </c:pt>
                <c:pt idx="12">
                  <c:v>706</c:v>
                </c:pt>
                <c:pt idx="13">
                  <c:v>643</c:v>
                </c:pt>
                <c:pt idx="14">
                  <c:v>565</c:v>
                </c:pt>
                <c:pt idx="15">
                  <c:v>486</c:v>
                </c:pt>
                <c:pt idx="16">
                  <c:v>461</c:v>
                </c:pt>
                <c:pt idx="17">
                  <c:v>360</c:v>
                </c:pt>
                <c:pt idx="18">
                  <c:v>309</c:v>
                </c:pt>
                <c:pt idx="19">
                  <c:v>245</c:v>
                </c:pt>
                <c:pt idx="20">
                  <c:v>143</c:v>
                </c:pt>
                <c:pt idx="21">
                  <c:v>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026-4EA9-81B4-7D3F7BD683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shape val="cylinder"/>
        <c:axId val="153474176"/>
        <c:axId val="153476480"/>
        <c:axId val="0"/>
      </c:bar3DChart>
      <c:catAx>
        <c:axId val="1534741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53476480"/>
        <c:crosses val="autoZero"/>
        <c:auto val="1"/>
        <c:lblAlgn val="ctr"/>
        <c:lblOffset val="100"/>
        <c:noMultiLvlLbl val="0"/>
      </c:catAx>
      <c:valAx>
        <c:axId val="153476480"/>
        <c:scaling>
          <c:orientation val="minMax"/>
        </c:scaling>
        <c:delete val="0"/>
        <c:axPos val="b"/>
        <c:numFmt formatCode="#,##0" sourceLinked="1"/>
        <c:majorTickMark val="out"/>
        <c:minorTickMark val="none"/>
        <c:tickLblPos val="nextTo"/>
        <c:crossAx val="153474176"/>
        <c:crosses val="autoZero"/>
        <c:crossBetween val="between"/>
      </c:valAx>
      <c:spPr>
        <a:noFill/>
        <a:ln w="240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5.8594826912236095E-2"/>
          <c:y val="1.3064394262159188E-2"/>
        </c:manualLayout>
      </c:layout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1407435784201576"/>
          <c:y val="0.16693209789654681"/>
          <c:w val="0.59671210500832683"/>
          <c:h val="0.78846139668661586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воспитанников спортивных школ, входящих в составы спортивных сборных команд Российской Федерации по видам спорта, человек</c:v>
                </c:pt>
              </c:strCache>
            </c:strRef>
          </c:tx>
          <c:spPr>
            <a:solidFill>
              <a:srgbClr val="77A5E4"/>
            </a:solidFill>
          </c:spPr>
          <c:invertIfNegative val="0"/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4572-4FB5-8C7B-B21FBE09131A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F2D4-4DAE-ADD0-248C360D1FA3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4572-4FB5-8C7B-B21FBE09131A}"/>
              </c:ext>
            </c:extLst>
          </c:dPt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4572-4FB5-8C7B-B21FBE09131A}"/>
              </c:ext>
            </c:extLst>
          </c:dPt>
          <c:dPt>
            <c:idx val="1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F2D4-4DAE-ADD0-248C360D1FA3}"/>
              </c:ext>
            </c:extLst>
          </c:dPt>
          <c:dLbls>
            <c:dLbl>
              <c:idx val="10"/>
              <c:layout>
                <c:manualLayout>
                  <c:x val="1.0980095421352084E-2"/>
                  <c:y val="-4.1347444858135943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2D4-4DAE-ADD0-248C360D1FA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Лист1!$A$2:$A$20</c:f>
              <c:strCache>
                <c:ptCount val="19"/>
                <c:pt idx="0">
                  <c:v>Нижневартовск</c:v>
                </c:pt>
                <c:pt idx="1">
                  <c:v>Сургут</c:v>
                </c:pt>
                <c:pt idx="2">
                  <c:v>Ханты-Мансийск</c:v>
                </c:pt>
                <c:pt idx="3">
                  <c:v>Сургутский р-он</c:v>
                </c:pt>
                <c:pt idx="4">
                  <c:v>Нефтеюганск</c:v>
                </c:pt>
                <c:pt idx="5">
                  <c:v>Пыть-Ях</c:v>
                </c:pt>
                <c:pt idx="6">
                  <c:v>Нягань</c:v>
                </c:pt>
                <c:pt idx="7">
                  <c:v>Нефтеюганский р-он</c:v>
                </c:pt>
                <c:pt idx="8">
                  <c:v>Октябрьский р-он</c:v>
                </c:pt>
                <c:pt idx="9">
                  <c:v>Лангепас</c:v>
                </c:pt>
                <c:pt idx="10">
                  <c:v>Мегион</c:v>
                </c:pt>
                <c:pt idx="11">
                  <c:v>Когалым</c:v>
                </c:pt>
                <c:pt idx="12">
                  <c:v>Радужный</c:v>
                </c:pt>
                <c:pt idx="13">
                  <c:v>Кондинский р-он</c:v>
                </c:pt>
                <c:pt idx="14">
                  <c:v>Советский</c:v>
                </c:pt>
                <c:pt idx="15">
                  <c:v>Югорск</c:v>
                </c:pt>
                <c:pt idx="16">
                  <c:v>Нижневартовский р-он</c:v>
                </c:pt>
                <c:pt idx="17">
                  <c:v>Урай</c:v>
                </c:pt>
                <c:pt idx="18">
                  <c:v>Покачи</c:v>
                </c:pt>
              </c:strCache>
            </c:strRef>
          </c:cat>
          <c:val>
            <c:numRef>
              <c:f>Лист1!$B$2:$B$20</c:f>
              <c:numCache>
                <c:formatCode>General</c:formatCode>
                <c:ptCount val="19"/>
                <c:pt idx="0">
                  <c:v>62</c:v>
                </c:pt>
                <c:pt idx="1">
                  <c:v>45</c:v>
                </c:pt>
                <c:pt idx="2">
                  <c:v>16</c:v>
                </c:pt>
                <c:pt idx="3">
                  <c:v>14</c:v>
                </c:pt>
                <c:pt idx="4">
                  <c:v>8</c:v>
                </c:pt>
                <c:pt idx="5">
                  <c:v>4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2D4-4DAE-ADD0-248C360D1F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shape val="cylinder"/>
        <c:axId val="153474176"/>
        <c:axId val="153476480"/>
        <c:axId val="0"/>
      </c:bar3DChart>
      <c:catAx>
        <c:axId val="1534741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53476480"/>
        <c:crosses val="autoZero"/>
        <c:auto val="1"/>
        <c:lblAlgn val="ctr"/>
        <c:lblOffset val="100"/>
        <c:noMultiLvlLbl val="0"/>
      </c:catAx>
      <c:valAx>
        <c:axId val="153476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3474176"/>
        <c:crosses val="autoZero"/>
        <c:crossBetween val="between"/>
      </c:valAx>
      <c:spPr>
        <a:noFill/>
        <a:ln w="240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ВЫПЛАТА ЕЖЕМЕСЯЧНЫХ СТИПЕНДИЙ, человек</a:t>
            </a: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тренеры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559219231911567E-3"/>
                  <c:y val="-2.17768914602005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0CD-4552-8B4B-FBBF576FFAA5}"/>
                </c:ext>
              </c:extLst>
            </c:dLbl>
            <c:dLbl>
              <c:idx val="1"/>
              <c:layout>
                <c:manualLayout>
                  <c:x val="-4.559219231911567E-3"/>
                  <c:y val="-2.1776891460200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0CD-4552-8B4B-FBBF576FFAA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146</c:v>
                </c:pt>
                <c:pt idx="1">
                  <c:v>140</c:v>
                </c:pt>
                <c:pt idx="2">
                  <c:v>101</c:v>
                </c:pt>
                <c:pt idx="3">
                  <c:v>132</c:v>
                </c:pt>
                <c:pt idx="4">
                  <c:v>172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0CD-4552-8B4B-FBBF576FFAA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спортсмены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0789589758820893E-3"/>
                  <c:y val="-1.45179276401337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0CD-4552-8B4B-FBBF576FFAA5}"/>
                </c:ext>
              </c:extLst>
            </c:dLbl>
            <c:dLbl>
              <c:idx val="1"/>
              <c:layout>
                <c:manualLayout>
                  <c:x val="-1.36776576957347E-2"/>
                  <c:y val="-1.45179276401337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0CD-4552-8B4B-FBBF576FFAA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</c:strCache>
            </c:strRef>
          </c:cat>
          <c:val>
            <c:numRef>
              <c:f>Лист1!$C$2:$C$6</c:f>
              <c:numCache>
                <c:formatCode>#,##0</c:formatCode>
                <c:ptCount val="5"/>
                <c:pt idx="0">
                  <c:v>269</c:v>
                </c:pt>
                <c:pt idx="1">
                  <c:v>252</c:v>
                </c:pt>
                <c:pt idx="2">
                  <c:v>241</c:v>
                </c:pt>
                <c:pt idx="3">
                  <c:v>277</c:v>
                </c:pt>
                <c:pt idx="4">
                  <c:v>326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0CD-4552-8B4B-FBBF576FFAA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всего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</c:strCache>
            </c:strRef>
          </c:cat>
          <c:val>
            <c:numRef>
              <c:f>Лист1!$D$2:$D$6</c:f>
              <c:numCache>
                <c:formatCode>#,##0</c:formatCode>
                <c:ptCount val="5"/>
                <c:pt idx="0">
                  <c:v>415</c:v>
                </c:pt>
                <c:pt idx="1">
                  <c:v>392</c:v>
                </c:pt>
                <c:pt idx="2">
                  <c:v>342</c:v>
                </c:pt>
                <c:pt idx="3">
                  <c:v>409</c:v>
                </c:pt>
                <c:pt idx="4">
                  <c:v>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0CD-4552-8B4B-FBBF576FFA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7718784"/>
        <c:axId val="197720320"/>
        <c:axId val="192808256"/>
      </c:bar3DChart>
      <c:catAx>
        <c:axId val="1977187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7720320"/>
        <c:crosses val="autoZero"/>
        <c:auto val="1"/>
        <c:lblAlgn val="ctr"/>
        <c:lblOffset val="100"/>
        <c:noMultiLvlLbl val="0"/>
      </c:catAx>
      <c:valAx>
        <c:axId val="197720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7718784"/>
        <c:crosses val="autoZero"/>
        <c:crossBetween val="between"/>
      </c:valAx>
      <c:serAx>
        <c:axId val="192808256"/>
        <c:scaling>
          <c:orientation val="minMax"/>
        </c:scaling>
        <c:delete val="0"/>
        <c:axPos val="b"/>
        <c:majorTickMark val="out"/>
        <c:minorTickMark val="none"/>
        <c:tickLblPos val="nextTo"/>
        <c:crossAx val="197720320"/>
        <c:crosses val="autoZero"/>
      </c:serAx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ВЫПЛАТА ЕДИНОВРЕМЕННЫХ СТИПЕНДИЙ, человек</a:t>
            </a: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тренеры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559219231911567E-3"/>
                  <c:y val="-2.17768914602005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F67-4553-B51B-C2DDEC33BBAA}"/>
                </c:ext>
              </c:extLst>
            </c:dLbl>
            <c:dLbl>
              <c:idx val="1"/>
              <c:layout>
                <c:manualLayout>
                  <c:x val="-4.559219231911567E-3"/>
                  <c:y val="-2.1776891460200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F67-4553-B51B-C2DDEC33BBA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266</c:v>
                </c:pt>
                <c:pt idx="1">
                  <c:v>219</c:v>
                </c:pt>
                <c:pt idx="2">
                  <c:v>166</c:v>
                </c:pt>
                <c:pt idx="3">
                  <c:v>226</c:v>
                </c:pt>
                <c:pt idx="4">
                  <c:v>135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67-4553-B51B-C2DDEC33BBA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спортсмены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0789589758820893E-3"/>
                  <c:y val="-1.45179276401337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F67-4553-B51B-C2DDEC33BBAA}"/>
                </c:ext>
              </c:extLst>
            </c:dLbl>
            <c:dLbl>
              <c:idx val="1"/>
              <c:layout>
                <c:manualLayout>
                  <c:x val="-1.36776576957347E-2"/>
                  <c:y val="-1.45179276401337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F67-4553-B51B-C2DDEC33BBA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</c:strCache>
            </c:strRef>
          </c:cat>
          <c:val>
            <c:numRef>
              <c:f>Лист1!$C$2:$C$6</c:f>
              <c:numCache>
                <c:formatCode>#,##0</c:formatCode>
                <c:ptCount val="5"/>
                <c:pt idx="0">
                  <c:v>407</c:v>
                </c:pt>
                <c:pt idx="1">
                  <c:v>376</c:v>
                </c:pt>
                <c:pt idx="2">
                  <c:v>358</c:v>
                </c:pt>
                <c:pt idx="3">
                  <c:v>423</c:v>
                </c:pt>
                <c:pt idx="4">
                  <c:v>246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F67-4553-B51B-C2DDEC33BBA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всего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</c:strCache>
            </c:strRef>
          </c:cat>
          <c:val>
            <c:numRef>
              <c:f>Лист1!$D$2:$D$6</c:f>
              <c:numCache>
                <c:formatCode>#,##0</c:formatCode>
                <c:ptCount val="5"/>
                <c:pt idx="0">
                  <c:v>673</c:v>
                </c:pt>
                <c:pt idx="1">
                  <c:v>595</c:v>
                </c:pt>
                <c:pt idx="2">
                  <c:v>524</c:v>
                </c:pt>
                <c:pt idx="3">
                  <c:v>649</c:v>
                </c:pt>
                <c:pt idx="4">
                  <c:v>381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F67-4553-B51B-C2DDEC33BB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03567488"/>
        <c:axId val="203569024"/>
        <c:axId val="192810048"/>
      </c:bar3DChart>
      <c:catAx>
        <c:axId val="2035674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3569024"/>
        <c:crosses val="autoZero"/>
        <c:auto val="1"/>
        <c:lblAlgn val="ctr"/>
        <c:lblOffset val="100"/>
        <c:noMultiLvlLbl val="0"/>
      </c:catAx>
      <c:valAx>
        <c:axId val="203569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3567488"/>
        <c:crosses val="autoZero"/>
        <c:crossBetween val="between"/>
      </c:valAx>
      <c:serAx>
        <c:axId val="192810048"/>
        <c:scaling>
          <c:orientation val="minMax"/>
        </c:scaling>
        <c:delete val="0"/>
        <c:axPos val="b"/>
        <c:majorTickMark val="out"/>
        <c:minorTickMark val="none"/>
        <c:tickLblPos val="nextTo"/>
        <c:crossAx val="203569024"/>
        <c:crosses val="autoZero"/>
      </c:serAx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СУММЫ ВЫПЛАТ СТИПЕНДИЙ,</a:t>
            </a:r>
          </a:p>
          <a:p>
            <a:pPr>
              <a:defRPr/>
            </a:pPr>
            <a:r>
              <a:rPr lang="ru-RU"/>
              <a:t> млн.рублей</a:t>
            </a: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ежемесячные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512094513273072E-3"/>
                  <c:y val="-3.8311715364959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3AB-467C-9374-8411FDD8AD28}"/>
                </c:ext>
              </c:extLst>
            </c:dLbl>
            <c:dLbl>
              <c:idx val="1"/>
              <c:layout>
                <c:manualLayout>
                  <c:x val="-4.5592368653193001E-3"/>
                  <c:y val="-1.62655538273524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3AB-467C-9374-8411FDD8AD2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54.1</c:v>
                </c:pt>
                <c:pt idx="1">
                  <c:v>52</c:v>
                </c:pt>
                <c:pt idx="2">
                  <c:v>56.9</c:v>
                </c:pt>
                <c:pt idx="3">
                  <c:v>54.5</c:v>
                </c:pt>
                <c:pt idx="4">
                  <c:v>49.7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3AB-467C-9374-8411FDD8AD2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единовременные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0789589758820893E-3"/>
                  <c:y val="-1.45179276401337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3AB-467C-9374-8411FDD8AD28}"/>
                </c:ext>
              </c:extLst>
            </c:dLbl>
            <c:dLbl>
              <c:idx val="1"/>
              <c:layout>
                <c:manualLayout>
                  <c:x val="-1.36776576957347E-2"/>
                  <c:y val="-1.45179276401337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3AB-467C-9374-8411FDD8AD2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82.7</c:v>
                </c:pt>
                <c:pt idx="1">
                  <c:v>58.5</c:v>
                </c:pt>
                <c:pt idx="2">
                  <c:v>54.4</c:v>
                </c:pt>
                <c:pt idx="3">
                  <c:v>34.799999999999997</c:v>
                </c:pt>
                <c:pt idx="4">
                  <c:v>110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3AB-467C-9374-8411FDD8AD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03290112"/>
        <c:axId val="203291648"/>
        <c:axId val="203584384"/>
      </c:bar3DChart>
      <c:catAx>
        <c:axId val="203290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3291648"/>
        <c:crosses val="autoZero"/>
        <c:auto val="1"/>
        <c:lblAlgn val="ctr"/>
        <c:lblOffset val="100"/>
        <c:noMultiLvlLbl val="0"/>
      </c:catAx>
      <c:valAx>
        <c:axId val="203291648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crossAx val="203290112"/>
        <c:crosses val="autoZero"/>
        <c:crossBetween val="between"/>
      </c:valAx>
      <c:serAx>
        <c:axId val="203584384"/>
        <c:scaling>
          <c:orientation val="minMax"/>
        </c:scaling>
        <c:delete val="0"/>
        <c:axPos val="b"/>
        <c:majorTickMark val="out"/>
        <c:minorTickMark val="none"/>
        <c:tickLblPos val="nextTo"/>
        <c:crossAx val="203291648"/>
        <c:crosses val="autoZero"/>
      </c:serAx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/>
          </a:solidFill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 1</c:v>
                </c:pt>
              </c:strCache>
            </c:strRef>
          </c:tx>
          <c:spPr>
            <a:solidFill>
              <a:schemeClr val="accent1">
                <a:alpha val="88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Pt>
            <c:idx val="7"/>
            <c:invertIfNegative val="0"/>
            <c:bubble3D val="0"/>
            <c:spPr>
              <a:solidFill>
                <a:schemeClr val="accent6">
                  <a:lumMod val="60000"/>
                  <a:lumOff val="40000"/>
                  <a:alpha val="88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  <a:scene3d>
                <a:camera prst="orthographicFront"/>
                <a:lightRig rig="threePt" dir="t"/>
              </a:scene3d>
              <a:sp3d prstMaterial="flat">
                <a:contourClr>
                  <a:schemeClr val="accent1">
                    <a:lumMod val="50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D29-4DD7-BAE2-063D0B58B2B9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C52-46EE-81A3-ECB7AE164866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DD29-4DD7-BAE2-063D0B58B2B9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C52-46EE-81A3-ECB7AE164866}"/>
              </c:ext>
            </c:extLst>
          </c:dPt>
          <c:dPt>
            <c:idx val="2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2C52-46EE-81A3-ECB7AE164866}"/>
              </c:ext>
            </c:extLst>
          </c:dPt>
          <c:dLbls>
            <c:dLbl>
              <c:idx val="7"/>
              <c:spPr>
                <a:solidFill>
                  <a:schemeClr val="accent1">
                    <a:alpha val="30000"/>
                  </a:schemeClr>
                </a:solidFill>
                <a:ln>
                  <a:solidFill>
                    <a:schemeClr val="lt1">
                      <a:alpha val="50000"/>
                    </a:schemeClr>
                  </a:solidFill>
                  <a:round/>
                </a:ln>
                <a:effectLst>
                  <a:outerShdw blurRad="63500" dist="889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A9D18E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D29-4DD7-BAE2-063D0B58B2B9}"/>
                </c:ext>
              </c:extLst>
            </c:dLbl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Лист1!$A$2:$A$24</c:f>
              <c:strCache>
                <c:ptCount val="23"/>
                <c:pt idx="0">
                  <c:v>г.Нефтеюганск</c:v>
                </c:pt>
                <c:pt idx="1">
                  <c:v>г.Сургут</c:v>
                </c:pt>
                <c:pt idx="2">
                  <c:v>г.Мегион</c:v>
                </c:pt>
                <c:pt idx="3">
                  <c:v>г.Нягань</c:v>
                </c:pt>
                <c:pt idx="4">
                  <c:v>г.Пыть-Ях</c:v>
                </c:pt>
                <c:pt idx="5">
                  <c:v>Октябрьский район</c:v>
                </c:pt>
                <c:pt idx="6">
                  <c:v>г.Когалым</c:v>
                </c:pt>
                <c:pt idx="7">
                  <c:v>Среднеокружной</c:v>
                </c:pt>
                <c:pt idx="8">
                  <c:v>г.Покачи</c:v>
                </c:pt>
                <c:pt idx="9">
                  <c:v>г.Радужный</c:v>
                </c:pt>
                <c:pt idx="10">
                  <c:v>Березовский район</c:v>
                </c:pt>
                <c:pt idx="11">
                  <c:v>г.Нижневартовск</c:v>
                </c:pt>
                <c:pt idx="12">
                  <c:v>Нефтеюганский район</c:v>
                </c:pt>
                <c:pt idx="13">
                  <c:v>Кондинский район</c:v>
                </c:pt>
                <c:pt idx="14">
                  <c:v>Ханты-Мансийский район</c:v>
                </c:pt>
                <c:pt idx="15">
                  <c:v>Советский район</c:v>
                </c:pt>
                <c:pt idx="16">
                  <c:v>г.Лангепас</c:v>
                </c:pt>
                <c:pt idx="17">
                  <c:v>г.Югорск</c:v>
                </c:pt>
                <c:pt idx="18">
                  <c:v>Сургутский район</c:v>
                </c:pt>
                <c:pt idx="19">
                  <c:v>Белоярский район</c:v>
                </c:pt>
                <c:pt idx="20">
                  <c:v>г.Урай</c:v>
                </c:pt>
                <c:pt idx="21">
                  <c:v>Нижневартовский район</c:v>
                </c:pt>
                <c:pt idx="22">
                  <c:v>г.Ханты-Мансийск</c:v>
                </c:pt>
              </c:strCache>
            </c:strRef>
          </c:cat>
          <c:val>
            <c:numRef>
              <c:f>Лист1!$B$2:$B$24</c:f>
              <c:numCache>
                <c:formatCode>0.0</c:formatCode>
                <c:ptCount val="23"/>
                <c:pt idx="0">
                  <c:v>24.2</c:v>
                </c:pt>
                <c:pt idx="1">
                  <c:v>31.8</c:v>
                </c:pt>
                <c:pt idx="2">
                  <c:v>36</c:v>
                </c:pt>
                <c:pt idx="3">
                  <c:v>36</c:v>
                </c:pt>
                <c:pt idx="4">
                  <c:v>36.4</c:v>
                </c:pt>
                <c:pt idx="5">
                  <c:v>36.799999999999997</c:v>
                </c:pt>
                <c:pt idx="6">
                  <c:v>37.700000000000003</c:v>
                </c:pt>
                <c:pt idx="7">
                  <c:v>37.799999999999997</c:v>
                </c:pt>
                <c:pt idx="8">
                  <c:v>38</c:v>
                </c:pt>
                <c:pt idx="9">
                  <c:v>38.1</c:v>
                </c:pt>
                <c:pt idx="10">
                  <c:v>38.4</c:v>
                </c:pt>
                <c:pt idx="11">
                  <c:v>38.700000000000003</c:v>
                </c:pt>
                <c:pt idx="12">
                  <c:v>38.700000000000003</c:v>
                </c:pt>
                <c:pt idx="13">
                  <c:v>39</c:v>
                </c:pt>
                <c:pt idx="14">
                  <c:v>39.6</c:v>
                </c:pt>
                <c:pt idx="15">
                  <c:v>39.9</c:v>
                </c:pt>
                <c:pt idx="16">
                  <c:v>42.8</c:v>
                </c:pt>
                <c:pt idx="17">
                  <c:v>46.2</c:v>
                </c:pt>
                <c:pt idx="18">
                  <c:v>46.7</c:v>
                </c:pt>
                <c:pt idx="19">
                  <c:v>47.1</c:v>
                </c:pt>
                <c:pt idx="20">
                  <c:v>47.7</c:v>
                </c:pt>
                <c:pt idx="21">
                  <c:v>47.7</c:v>
                </c:pt>
                <c:pt idx="22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D29-4DD7-BAE2-063D0B58B2B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cylinder"/>
        <c:axId val="153474176"/>
        <c:axId val="153476480"/>
        <c:axId val="0"/>
      </c:bar3DChart>
      <c:catAx>
        <c:axId val="1534741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476480"/>
        <c:crosses val="autoZero"/>
        <c:auto val="1"/>
        <c:lblAlgn val="ctr"/>
        <c:lblOffset val="100"/>
        <c:noMultiLvlLbl val="0"/>
      </c:catAx>
      <c:valAx>
        <c:axId val="153476480"/>
        <c:scaling>
          <c:orientation val="minMax"/>
        </c:scaling>
        <c:delete val="1"/>
        <c:axPos val="b"/>
        <c:numFmt formatCode="0.0" sourceLinked="1"/>
        <c:majorTickMark val="out"/>
        <c:minorTickMark val="none"/>
        <c:tickLblPos val="nextTo"/>
        <c:crossAx val="153474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txPr>
        <a:bodyPr/>
        <a:lstStyle/>
        <a:p>
          <a:pPr>
            <a:defRPr sz="1200"/>
          </a:pPr>
          <a:endParaRPr lang="ru-RU"/>
        </a:p>
      </c:txPr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051110626112666E-2"/>
          <c:y val="0.23544807384144892"/>
          <c:w val="0.90894893511319608"/>
          <c:h val="0.60943998826502377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финансирования из бюджета автономного округа, тыс.рублей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852408315363133E-2"/>
                  <c:y val="-5.18481476295570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989-4321-9E2B-DA8A45142CAD}"/>
                </c:ext>
              </c:extLst>
            </c:dLbl>
            <c:dLbl>
              <c:idx val="1"/>
              <c:layout>
                <c:manualLayout>
                  <c:x val="2.0118793979766372E-2"/>
                  <c:y val="-8.65565623631753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989-4321-9E2B-DA8A45142CAD}"/>
                </c:ext>
              </c:extLst>
            </c:dLbl>
            <c:dLbl>
              <c:idx val="2"/>
              <c:layout>
                <c:manualLayout>
                  <c:x val="2.3183440802623127E-2"/>
                  <c:y val="-8.1854570751016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989-4321-9E2B-DA8A45142CAD}"/>
                </c:ext>
              </c:extLst>
            </c:dLbl>
            <c:dLbl>
              <c:idx val="3"/>
              <c:layout>
                <c:manualLayout>
                  <c:x val="1.7786348796860311E-2"/>
                  <c:y val="-6.80704187475135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989-4321-9E2B-DA8A45142CAD}"/>
                </c:ext>
              </c:extLst>
            </c:dLbl>
            <c:dLbl>
              <c:idx val="4"/>
              <c:layout>
                <c:manualLayout>
                  <c:x val="2.3257662802023651E-2"/>
                  <c:y val="-7.903328688238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989-4321-9E2B-DA8A45142CA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  <c:pt idx="4">
                  <c:v>2018 год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5147337.2</c:v>
                </c:pt>
                <c:pt idx="1">
                  <c:v>5263407.8</c:v>
                </c:pt>
                <c:pt idx="2">
                  <c:v>4728651.5999999996</c:v>
                </c:pt>
                <c:pt idx="3">
                  <c:v>3701827.1</c:v>
                </c:pt>
                <c:pt idx="4">
                  <c:v>4976441.3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989-4321-9E2B-DA8A45142C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8"/>
        <c:shape val="box"/>
        <c:axId val="181646848"/>
        <c:axId val="181648384"/>
        <c:axId val="0"/>
      </c:bar3DChart>
      <c:catAx>
        <c:axId val="181646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81648384"/>
        <c:crosses val="autoZero"/>
        <c:auto val="1"/>
        <c:lblAlgn val="ctr"/>
        <c:lblOffset val="100"/>
        <c:noMultiLvlLbl val="0"/>
      </c:catAx>
      <c:valAx>
        <c:axId val="181648384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816468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bg1"/>
          </a:solidFill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ru-RU" sz="1200" b="1"/>
              <a:t>Распределение финансирования</a:t>
            </a:r>
          </a:p>
          <a:p>
            <a:pPr>
              <a:defRPr sz="1200" b="1"/>
            </a:pPr>
            <a:r>
              <a:rPr lang="ru-RU" sz="1200" b="1"/>
              <a:t> по подпрограммам, млн.рублей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Распределение финансирования по подпрограммам, млн.рублей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08D-4E62-8485-E49F6166A31D}"/>
              </c:ext>
            </c:extLst>
          </c:dPt>
          <c:dPt>
            <c:idx val="1"/>
            <c:bubble3D val="0"/>
            <c:spPr>
              <a:solidFill>
                <a:srgbClr val="7B45C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08D-4E62-8485-E49F6166A31D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08D-4E62-8485-E49F6166A31D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08D-4E62-8485-E49F6166A31D}"/>
              </c:ext>
            </c:extLst>
          </c:dPt>
          <c:dPt>
            <c:idx val="4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08D-4E62-8485-E49F6166A31D}"/>
              </c:ext>
            </c:extLst>
          </c:dPt>
          <c:dLbls>
            <c:dLbl>
              <c:idx val="4"/>
              <c:layout>
                <c:manualLayout>
                  <c:x val="-0.14386600654612075"/>
                  <c:y val="-8.39146122443677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08D-4E62-8485-E49F6166A3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1 подпрограмма - массовый спорт</c:v>
                </c:pt>
                <c:pt idx="1">
                  <c:v>3 подпрограмма - административное обеспечение</c:v>
                </c:pt>
                <c:pt idx="2">
                  <c:v>2 подпрограмма - спорт высших достижений</c:v>
                </c:pt>
                <c:pt idx="3">
                  <c:v>2 подпрограмма - подведомственные учреждения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534.9</c:v>
                </c:pt>
                <c:pt idx="1">
                  <c:v>40.5</c:v>
                </c:pt>
                <c:pt idx="2">
                  <c:v>2291.6999999999998</c:v>
                </c:pt>
                <c:pt idx="3">
                  <c:v>2181.1999999999998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08D-4E62-8485-E49F6166A3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4301112253182602"/>
          <c:y val="0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757793817567369"/>
          <c:y val="0.24482477093188476"/>
          <c:w val="0.75595230025774252"/>
          <c:h val="0.627308588519404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мероприятий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0"/>
              <c:layout>
                <c:manualLayout>
                  <c:x val="1.8126467408132552E-2"/>
                  <c:y val="-6.05085098071540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8A0-4B58-A307-DEA829B4FA5A}"/>
                </c:ext>
              </c:extLst>
            </c:dLbl>
            <c:dLbl>
              <c:idx val="1"/>
              <c:layout>
                <c:manualLayout>
                  <c:x val="2.5243189308018592E-2"/>
                  <c:y val="-3.80935592582115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8A0-4B58-A307-DEA829B4FA5A}"/>
                </c:ext>
              </c:extLst>
            </c:dLbl>
            <c:dLbl>
              <c:idx val="2"/>
              <c:layout>
                <c:manualLayout>
                  <c:x val="2.1308043726382373E-2"/>
                  <c:y val="-3.79223097075235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8A0-4B58-A307-DEA829B4FA5A}"/>
                </c:ext>
              </c:extLst>
            </c:dLbl>
            <c:dLbl>
              <c:idx val="3"/>
              <c:layout>
                <c:manualLayout>
                  <c:x val="2.2271034227748641E-2"/>
                  <c:y val="-3.41359920582300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8A0-4B58-A307-DEA829B4FA5A}"/>
                </c:ext>
              </c:extLst>
            </c:dLbl>
            <c:dLbl>
              <c:idx val="4"/>
              <c:layout>
                <c:manualLayout>
                  <c:x val="1.5907881591249111E-2"/>
                  <c:y val="-2.27573280388200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8A0-4B58-A307-DEA829B4FA5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2014г.</c:v>
                </c:pt>
                <c:pt idx="1">
                  <c:v>2015г.</c:v>
                </c:pt>
                <c:pt idx="2">
                  <c:v>2016г.</c:v>
                </c:pt>
                <c:pt idx="3">
                  <c:v>2017г.</c:v>
                </c:pt>
                <c:pt idx="4">
                  <c:v>2018г.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395</c:v>
                </c:pt>
                <c:pt idx="1">
                  <c:v>318</c:v>
                </c:pt>
                <c:pt idx="2">
                  <c:v>317</c:v>
                </c:pt>
                <c:pt idx="3">
                  <c:v>310</c:v>
                </c:pt>
                <c:pt idx="4">
                  <c:v>320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A0-4B58-A307-DEA829B4FA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"/>
        <c:gapDepth val="16"/>
        <c:shape val="cylinder"/>
        <c:axId val="197131648"/>
        <c:axId val="197907584"/>
        <c:axId val="0"/>
      </c:bar3DChart>
      <c:catAx>
        <c:axId val="1971316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7907584"/>
        <c:crosses val="autoZero"/>
        <c:auto val="1"/>
        <c:lblAlgn val="ctr"/>
        <c:lblOffset val="100"/>
        <c:noMultiLvlLbl val="0"/>
      </c:catAx>
      <c:valAx>
        <c:axId val="1979075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71316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>
          <a:solidFill>
            <a:schemeClr val="bg1"/>
          </a:solidFill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0996429139730208"/>
          <c:y val="0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4404766720876855"/>
          <c:y val="0.14504605392088243"/>
          <c:w val="0.75595230025774252"/>
          <c:h val="0.6502959739116418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участников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0"/>
              <c:layout>
                <c:manualLayout>
                  <c:x val="1.4526330178655563E-2"/>
                  <c:y val="-4.85668448917499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8E9-4070-9C7F-875B049D6B77}"/>
                </c:ext>
              </c:extLst>
            </c:dLbl>
            <c:dLbl>
              <c:idx val="1"/>
              <c:layout>
                <c:manualLayout>
                  <c:x val="1.9800957694779037E-2"/>
                  <c:y val="-4.36421354504807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8E9-4070-9C7F-875B049D6B77}"/>
                </c:ext>
              </c:extLst>
            </c:dLbl>
            <c:dLbl>
              <c:idx val="2"/>
              <c:layout>
                <c:manualLayout>
                  <c:x val="1.724741919704734E-2"/>
                  <c:y val="-4.33301905834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8E9-4070-9C7F-875B049D6B77}"/>
                </c:ext>
              </c:extLst>
            </c:dLbl>
            <c:dLbl>
              <c:idx val="3"/>
              <c:layout>
                <c:manualLayout>
                  <c:x val="1.3605445091958882E-2"/>
                  <c:y val="-4.43887934024971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8E9-4070-9C7F-875B049D6B77}"/>
                </c:ext>
              </c:extLst>
            </c:dLbl>
            <c:dLbl>
              <c:idx val="4"/>
              <c:layout>
                <c:manualLayout>
                  <c:x val="2.176871214713421E-2"/>
                  <c:y val="-4.99373925778092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8E9-4070-9C7F-875B049D6B7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2014г.</c:v>
                </c:pt>
                <c:pt idx="1">
                  <c:v>2015г.</c:v>
                </c:pt>
                <c:pt idx="2">
                  <c:v>2016г.</c:v>
                </c:pt>
                <c:pt idx="3">
                  <c:v>2017г.</c:v>
                </c:pt>
                <c:pt idx="4">
                  <c:v>2018г.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53916</c:v>
                </c:pt>
                <c:pt idx="1">
                  <c:v>51733</c:v>
                </c:pt>
                <c:pt idx="2">
                  <c:v>54580</c:v>
                </c:pt>
                <c:pt idx="3">
                  <c:v>56173</c:v>
                </c:pt>
                <c:pt idx="4">
                  <c:v>60436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8E9-4070-9C7F-875B049D6B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"/>
        <c:gapDepth val="16"/>
        <c:shape val="cylinder"/>
        <c:axId val="198002176"/>
        <c:axId val="198003712"/>
        <c:axId val="0"/>
      </c:bar3DChart>
      <c:catAx>
        <c:axId val="1980021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8003712"/>
        <c:crosses val="autoZero"/>
        <c:auto val="1"/>
        <c:lblAlgn val="ctr"/>
        <c:lblOffset val="100"/>
        <c:noMultiLvlLbl val="0"/>
      </c:catAx>
      <c:valAx>
        <c:axId val="19800371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980021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>
          <a:solidFill>
            <a:schemeClr val="bg1"/>
          </a:solidFill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ТРЕНИРОВОЧНЫЕ МЕРОПРИЯТИЯ, единиц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039848793268762"/>
          <c:y val="0.19257651525148148"/>
          <c:w val="0.52513142141505709"/>
          <c:h val="0.6537025661559835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всероссийские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431</c:v>
                </c:pt>
                <c:pt idx="1">
                  <c:v>493</c:v>
                </c:pt>
                <c:pt idx="2">
                  <c:v>545</c:v>
                </c:pt>
                <c:pt idx="3">
                  <c:v>679</c:v>
                </c:pt>
                <c:pt idx="4">
                  <c:v>602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80-47DA-8391-26B1997DE99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международные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1047987243053672E-3"/>
                  <c:y val="-0.177367378225101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80-47DA-8391-26B1997DE994}"/>
                </c:ext>
              </c:extLst>
            </c:dLbl>
            <c:dLbl>
              <c:idx val="1"/>
              <c:layout>
                <c:manualLayout>
                  <c:x val="1.0174664540508945E-2"/>
                  <c:y val="-0.181915259718052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580-47DA-8391-26B1997DE994}"/>
                </c:ext>
              </c:extLst>
            </c:dLbl>
            <c:dLbl>
              <c:idx val="2"/>
              <c:layout>
                <c:manualLayout>
                  <c:x val="4.0698658162035776E-3"/>
                  <c:y val="-0.204654667182809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580-47DA-8391-26B1997DE994}"/>
                </c:ext>
              </c:extLst>
            </c:dLbl>
            <c:dLbl>
              <c:idx val="3"/>
              <c:layout>
                <c:manualLayout>
                  <c:x val="0"/>
                  <c:y val="-0.150432631668376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580-47DA-8391-26B1997DE99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262</c:v>
                </c:pt>
                <c:pt idx="1">
                  <c:v>231</c:v>
                </c:pt>
                <c:pt idx="2">
                  <c:v>264</c:v>
                </c:pt>
                <c:pt idx="3">
                  <c:v>248</c:v>
                </c:pt>
                <c:pt idx="4">
                  <c:v>155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580-47DA-8391-26B1997DE9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2448000"/>
        <c:axId val="192449536"/>
        <c:axId val="0"/>
      </c:bar3DChart>
      <c:catAx>
        <c:axId val="192448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2449536"/>
        <c:crosses val="autoZero"/>
        <c:auto val="1"/>
        <c:lblAlgn val="ctr"/>
        <c:lblOffset val="100"/>
        <c:noMultiLvlLbl val="0"/>
      </c:catAx>
      <c:valAx>
        <c:axId val="1924495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244800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000">
          <a:solidFill>
            <a:schemeClr val="bg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КОЛИЧЕСТВО УЧАСТНИКОВ ТРЕНИРОВОЧНЫХ МЕРОПРИЯТИЙ, человек</a:t>
            </a:r>
          </a:p>
        </c:rich>
      </c:tx>
      <c:layout>
        <c:manualLayout>
          <c:xMode val="edge"/>
          <c:yMode val="edge"/>
          <c:x val="0.22421891340873934"/>
          <c:y val="3.4257244935255157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участники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Лист1!$B$2:$B$6</c:f>
              <c:numCache>
                <c:formatCode>#,##0</c:formatCode>
                <c:ptCount val="5"/>
                <c:pt idx="0">
                  <c:v>3442</c:v>
                </c:pt>
                <c:pt idx="1">
                  <c:v>3355</c:v>
                </c:pt>
                <c:pt idx="2">
                  <c:v>3817</c:v>
                </c:pt>
                <c:pt idx="3">
                  <c:v>4283</c:v>
                </c:pt>
                <c:pt idx="4">
                  <c:v>3602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6A-44EE-80CE-EC1FF801C5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2524288"/>
        <c:axId val="192525824"/>
        <c:axId val="0"/>
      </c:bar3DChart>
      <c:catAx>
        <c:axId val="192524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2525824"/>
        <c:crosses val="autoZero"/>
        <c:auto val="1"/>
        <c:lblAlgn val="ctr"/>
        <c:lblOffset val="100"/>
        <c:noMultiLvlLbl val="0"/>
      </c:catAx>
      <c:valAx>
        <c:axId val="19252582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925242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УЧАСТИЕ В СПОРТИВНЫХ СОРЕВНОВАНИЯХ, единиц</a:t>
            </a:r>
          </a:p>
        </c:rich>
      </c:tx>
      <c:layout>
        <c:manualLayout>
          <c:xMode val="edge"/>
          <c:yMode val="edge"/>
          <c:x val="0.16861742038827332"/>
          <c:y val="3.3069242306410396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039848793268762"/>
          <c:y val="0.26422671786468171"/>
          <c:w val="0.52513142141505709"/>
          <c:h val="0.5820525149983335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всероссийские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854</c:v>
                </c:pt>
                <c:pt idx="1">
                  <c:v>874</c:v>
                </c:pt>
                <c:pt idx="2">
                  <c:v>965</c:v>
                </c:pt>
                <c:pt idx="3">
                  <c:v>1074</c:v>
                </c:pt>
                <c:pt idx="4">
                  <c:v>878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C1-4C77-BFCD-15041A6B75B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международные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1047987243053672E-3"/>
                  <c:y val="-0.177367378225101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DC1-4C77-BFCD-15041A6B75B5}"/>
                </c:ext>
              </c:extLst>
            </c:dLbl>
            <c:dLbl>
              <c:idx val="1"/>
              <c:layout>
                <c:manualLayout>
                  <c:x val="1.0174664540508945E-2"/>
                  <c:y val="-0.181915259718052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DC1-4C77-BFCD-15041A6B75B5}"/>
                </c:ext>
              </c:extLst>
            </c:dLbl>
            <c:dLbl>
              <c:idx val="2"/>
              <c:layout>
                <c:manualLayout>
                  <c:x val="4.0698658162035776E-3"/>
                  <c:y val="-0.204654667182809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DC1-4C77-BFCD-15041A6B75B5}"/>
                </c:ext>
              </c:extLst>
            </c:dLbl>
            <c:dLbl>
              <c:idx val="3"/>
              <c:layout>
                <c:manualLayout>
                  <c:x val="0"/>
                  <c:y val="-0.150432631668376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DC1-4C77-BFCD-15041A6B75B5}"/>
                </c:ext>
              </c:extLst>
            </c:dLbl>
            <c:dLbl>
              <c:idx val="4"/>
              <c:layout>
                <c:manualLayout>
                  <c:x val="4.7990791814055706E-3"/>
                  <c:y val="-0.124495971035898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8C8-4380-A6C2-56B95DF3456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225</c:v>
                </c:pt>
                <c:pt idx="1">
                  <c:v>228</c:v>
                </c:pt>
                <c:pt idx="2">
                  <c:v>224</c:v>
                </c:pt>
                <c:pt idx="3">
                  <c:v>257</c:v>
                </c:pt>
                <c:pt idx="4">
                  <c:v>263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DC1-4C77-BFCD-15041A6B75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2678912"/>
        <c:axId val="192680704"/>
        <c:axId val="0"/>
      </c:bar3DChart>
      <c:catAx>
        <c:axId val="192678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2680704"/>
        <c:crosses val="autoZero"/>
        <c:auto val="1"/>
        <c:lblAlgn val="ctr"/>
        <c:lblOffset val="100"/>
        <c:noMultiLvlLbl val="0"/>
      </c:catAx>
      <c:valAx>
        <c:axId val="192680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267891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000">
          <a:solidFill>
            <a:schemeClr val="bg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1197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1197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1197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22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96ECCF-1BE1-4193-92F8-9CD274DDD60D}" type="doc">
      <dgm:prSet loTypeId="urn:microsoft.com/office/officeart/2005/8/layout/process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025EB6-8E64-4E80-B8DF-35AA0917DD27}">
      <dgm:prSet phldrT="[Текст]"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РЕАЛИЗАЦИЯ КОМПЛЕКСА ГТО  В  ЮГРЕ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FF0FB3C4-95EB-489E-A921-29098558E09C}" type="parTrans" cxnId="{EFCE0F41-E43F-4C7C-8595-761FA8537EAE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FE47AFA-CEBF-4953-A10F-63E09A16C4C8}" type="sibTrans" cxnId="{EFCE0F41-E43F-4C7C-8595-761FA8537EAE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E29A4E7-B9AD-4D5A-9AD9-7B74AF91FCFB}">
      <dgm:prSet phldrT="[Текст]" custT="1"/>
      <dgm:spPr/>
      <dgm:t>
        <a:bodyPr/>
        <a:lstStyle/>
        <a:p>
          <a:r>
            <a:rPr lang="ru-RU" sz="1000" dirty="0">
              <a:latin typeface="Times New Roman" pitchFamily="18" charset="0"/>
              <a:cs typeface="Times New Roman" pitchFamily="18" charset="0"/>
            </a:rPr>
            <a:t>ЗИМНИЙ ФЕСТИВАЛЬ ВСЕРОССИЙСКОГО ФИЗКУЛЬТУРНО-СПОРТИВНОГО КОМПЛЕКСА «ГОТОВ К ТРУДУ И ОБОРОНЕ» (ГТО)</a:t>
          </a:r>
        </a:p>
      </dgm:t>
    </dgm:pt>
    <dgm:pt modelId="{E7C158EF-BE03-41F5-BFF6-EEA8D3DACBA5}" type="parTrans" cxnId="{01B97700-FF1C-4220-99EF-65CDEC563F78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516C018-9698-44E6-BDD8-1E169C39B49D}" type="sibTrans" cxnId="{01B97700-FF1C-4220-99EF-65CDEC563F78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2AEB73D-F07E-4676-9A31-A524F4AD644B}">
      <dgm:prSet phldrT="[Текст]"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I этап (муниципальный) с 29 января по 18 марта. приняло участие </a:t>
          </a:r>
          <a:r>
            <a:rPr lang="ru-RU" sz="1000" b="1">
              <a:latin typeface="Times New Roman" pitchFamily="18" charset="0"/>
              <a:cs typeface="Times New Roman" pitchFamily="18" charset="0"/>
            </a:rPr>
            <a:t>2 772 </a:t>
          </a:r>
          <a:r>
            <a:rPr lang="ru-RU" sz="1000">
              <a:latin typeface="Times New Roman" pitchFamily="18" charset="0"/>
              <a:cs typeface="Times New Roman" pitchFamily="18" charset="0"/>
            </a:rPr>
            <a:t>югорчан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B2C80FCC-A8B0-42F7-9ACA-DE514DDA579D}" type="parTrans" cxnId="{60F29104-BA01-4BD5-8B4A-A27F6A986D24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2575643-9CEE-455A-961D-3201E5EDFBCA}" type="sibTrans" cxnId="{60F29104-BA01-4BD5-8B4A-A27F6A986D24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D80649E-CE85-4A32-B975-4A09D26BC7EE}">
      <dgm:prSet phldrT="[Текст]"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II (региональный) этап с 30 марта по 1 апреля приняли участие </a:t>
          </a:r>
          <a:r>
            <a:rPr lang="ru-RU" sz="1000" b="1">
              <a:latin typeface="Times New Roman" pitchFamily="18" charset="0"/>
              <a:cs typeface="Times New Roman" pitchFamily="18" charset="0"/>
            </a:rPr>
            <a:t>226</a:t>
          </a:r>
          <a:r>
            <a:rPr lang="ru-RU" sz="1000">
              <a:latin typeface="Times New Roman" pitchFamily="18" charset="0"/>
              <a:cs typeface="Times New Roman" pitchFamily="18" charset="0"/>
            </a:rPr>
            <a:t> человек из </a:t>
          </a:r>
          <a:r>
            <a:rPr lang="ru-RU" sz="1000" b="1">
              <a:latin typeface="Times New Roman" pitchFamily="18" charset="0"/>
              <a:cs typeface="Times New Roman" pitchFamily="18" charset="0"/>
            </a:rPr>
            <a:t>19</a:t>
          </a:r>
          <a:r>
            <a:rPr lang="ru-RU" sz="1000">
              <a:latin typeface="Times New Roman" pitchFamily="18" charset="0"/>
              <a:cs typeface="Times New Roman" pitchFamily="18" charset="0"/>
            </a:rPr>
            <a:t> муниципальных образований округа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5CECA136-1EEC-47F9-9D34-1D10E343C932}" type="parTrans" cxnId="{E401DAD5-228E-4377-ACE6-83593E50E0B0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C8EEF57-A77D-4EC2-BDF4-D197C054AE29}" type="sibTrans" cxnId="{E401DAD5-228E-4377-ACE6-83593E50E0B0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B70F59-A36B-45F6-A875-DAE57063AFF1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 dirty="0">
              <a:latin typeface="Times New Roman" pitchFamily="18" charset="0"/>
              <a:cs typeface="Times New Roman" pitchFamily="18" charset="0"/>
            </a:rPr>
            <a:t>ЛЕТНИЙ ФЕСТИВАЛЬ ВСЕРОССИЙСКОГО ФИЗКУЛЬТУРНО-СПОРТИВНОГО КОМПЛЕКСА «ГОТОВ К ТРУДУ И ОБОРОНЕ» (ГТО)</a:t>
          </a:r>
        </a:p>
      </dgm:t>
    </dgm:pt>
    <dgm:pt modelId="{ABFFD67F-DA27-4D43-BECF-84081464BE19}" type="parTrans" cxnId="{0D5ECB5F-6908-49F6-BCAF-92B7F1600D03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1A8E65D-DC2A-46A6-9E4A-9BD93A581528}" type="sibTrans" cxnId="{0D5ECB5F-6908-49F6-BCAF-92B7F1600D03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4E59FD7-5604-42B5-A066-5B01CC35B692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>
              <a:latin typeface="Times New Roman" pitchFamily="18" charset="0"/>
              <a:cs typeface="Times New Roman" pitchFamily="18" charset="0"/>
            </a:rPr>
            <a:t>I этап (муниципальный) – с 19 апреля по 20 мая приняло участие </a:t>
          </a:r>
          <a:r>
            <a:rPr lang="ru-RU" sz="1000" b="1">
              <a:latin typeface="Times New Roman" pitchFamily="18" charset="0"/>
              <a:cs typeface="Times New Roman" pitchFamily="18" charset="0"/>
            </a:rPr>
            <a:t>2 648 </a:t>
          </a:r>
          <a:r>
            <a:rPr lang="ru-RU" sz="1000">
              <a:latin typeface="Times New Roman" pitchFamily="18" charset="0"/>
              <a:cs typeface="Times New Roman" pitchFamily="18" charset="0"/>
            </a:rPr>
            <a:t>участников с 1 по 6 возрастных ступеней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87028A52-F1F3-4177-BE8C-75A689BA6B57}" type="parTrans" cxnId="{1A903827-BE00-4D10-A6DD-67EBDB6C43DB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B5C10A9-72E0-42C2-829E-4B59DFEE2446}" type="sibTrans" cxnId="{1A903827-BE00-4D10-A6DD-67EBDB6C43DB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A52BB36-5A8D-4D8C-B441-BDF994BA9CF0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>
              <a:latin typeface="Times New Roman" pitchFamily="18" charset="0"/>
              <a:cs typeface="Times New Roman" pitchFamily="18" charset="0"/>
            </a:rPr>
            <a:t>II региональный этап -с 1 по3 июня приняли участие </a:t>
          </a:r>
          <a:r>
            <a:rPr lang="ru-RU" sz="1000" b="1">
              <a:latin typeface="Times New Roman" pitchFamily="18" charset="0"/>
              <a:cs typeface="Times New Roman" pitchFamily="18" charset="0"/>
            </a:rPr>
            <a:t>169 </a:t>
          </a:r>
          <a:r>
            <a:rPr lang="ru-RU" sz="1000">
              <a:latin typeface="Times New Roman" pitchFamily="18" charset="0"/>
              <a:cs typeface="Times New Roman" pitchFamily="18" charset="0"/>
            </a:rPr>
            <a:t>участников из </a:t>
          </a:r>
          <a:r>
            <a:rPr lang="ru-RU" sz="1000" b="1">
              <a:latin typeface="Times New Roman" pitchFamily="18" charset="0"/>
              <a:cs typeface="Times New Roman" pitchFamily="18" charset="0"/>
            </a:rPr>
            <a:t>22</a:t>
          </a:r>
          <a:r>
            <a:rPr lang="ru-RU" sz="1000">
              <a:latin typeface="Times New Roman" pitchFamily="18" charset="0"/>
              <a:cs typeface="Times New Roman" pitchFamily="18" charset="0"/>
            </a:rPr>
            <a:t> муниципальных образований округа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945DB1F1-7201-4A5A-9B83-75ABDE0A1884}" type="parTrans" cxnId="{AC55847C-C4D6-4D11-BA12-EFC5439782B4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80C8D8-A6D1-42C3-9FC9-2A0AB008DCAD}" type="sibTrans" cxnId="{AC55847C-C4D6-4D11-BA12-EFC5439782B4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445D680-12C3-4E57-8C97-029070CF6980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ВСЕРОССИЙСКИЙ ЭТАП ЛЕТНЕГО ФЕСТИВАЛЯ ГТО 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F25F13C9-6A59-47FC-A132-13A82DB03EB2}" type="parTrans" cxnId="{4920D59C-2930-4C53-B10D-0C4C9AC5CD79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9270643-2710-48C8-9671-314BAEDCF511}" type="sibTrans" cxnId="{4920D59C-2930-4C53-B10D-0C4C9AC5CD79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053279-DA65-46A8-8300-20778B9E6C92}">
      <dgm:prSet custT="1"/>
      <dgm:spPr/>
      <dgm:t>
        <a:bodyPr/>
        <a:lstStyle/>
        <a:p>
          <a:r>
            <a:rPr lang="ru-RU" sz="1000" b="1" dirty="0">
              <a:latin typeface="Times New Roman" pitchFamily="18" charset="0"/>
              <a:cs typeface="Times New Roman" pitchFamily="18" charset="0"/>
            </a:rPr>
            <a:t>3</a:t>
          </a:r>
          <a:r>
            <a:rPr lang="ru-RU" sz="1000" dirty="0">
              <a:latin typeface="Times New Roman" pitchFamily="18" charset="0"/>
              <a:cs typeface="Times New Roman" pitchFamily="18" charset="0"/>
            </a:rPr>
            <a:t> место в общекомандном зачете среди </a:t>
          </a:r>
          <a:r>
            <a:rPr lang="ru-RU" sz="1000" b="1" dirty="0">
              <a:latin typeface="Times New Roman" pitchFamily="18" charset="0"/>
              <a:cs typeface="Times New Roman" pitchFamily="18" charset="0"/>
            </a:rPr>
            <a:t>83</a:t>
          </a:r>
          <a:r>
            <a:rPr lang="ru-RU" sz="1000" dirty="0">
              <a:latin typeface="Times New Roman" pitchFamily="18" charset="0"/>
              <a:cs typeface="Times New Roman" pitchFamily="18" charset="0"/>
            </a:rPr>
            <a:t> субъектов и </a:t>
          </a:r>
          <a:r>
            <a:rPr lang="ru-RU" sz="1000" b="1" dirty="0">
              <a:latin typeface="Times New Roman" pitchFamily="18" charset="0"/>
              <a:cs typeface="Times New Roman" pitchFamily="18" charset="0"/>
            </a:rPr>
            <a:t>1</a:t>
          </a:r>
          <a:r>
            <a:rPr lang="ru-RU" sz="1000" dirty="0">
              <a:latin typeface="Times New Roman" pitchFamily="18" charset="0"/>
              <a:cs typeface="Times New Roman" pitchFamily="18" charset="0"/>
            </a:rPr>
            <a:t> место среди субъектов </a:t>
          </a:r>
          <a:r>
            <a:rPr lang="ru-RU" sz="1000" dirty="0" err="1">
              <a:latin typeface="Times New Roman" pitchFamily="18" charset="0"/>
              <a:cs typeface="Times New Roman" pitchFamily="18" charset="0"/>
            </a:rPr>
            <a:t>УрФО</a:t>
          </a:r>
          <a:r>
            <a:rPr lang="ru-RU" sz="1000" dirty="0"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0FAA2A66-A373-4895-8BE9-C5DCB36E2254}" type="parTrans" cxnId="{74CD264D-098B-4A7C-8D3C-EA92B2E25751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E257179-434C-4930-8ED6-318453AD1DFD}" type="sibTrans" cxnId="{74CD264D-098B-4A7C-8D3C-EA92B2E25751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DB33B06-8A93-46FE-878F-F8369A8E59E0}">
      <dgm:prSet custT="1"/>
      <dgm:spPr/>
      <dgm:t>
        <a:bodyPr/>
        <a:lstStyle/>
        <a:p>
          <a:r>
            <a:rPr lang="ru-RU" sz="1000" b="1" dirty="0">
              <a:latin typeface="Times New Roman" pitchFamily="18" charset="0"/>
              <a:cs typeface="Times New Roman" pitchFamily="18" charset="0"/>
            </a:rPr>
            <a:t>1</a:t>
          </a:r>
          <a:r>
            <a:rPr lang="ru-RU" sz="1000" dirty="0">
              <a:latin typeface="Times New Roman" pitchFamily="18" charset="0"/>
              <a:cs typeface="Times New Roman" pitchFamily="18" charset="0"/>
            </a:rPr>
            <a:t> место среди девушек11-12 лет в личном зачете </a:t>
          </a:r>
          <a:r>
            <a:rPr lang="ru-RU" sz="1000" dirty="0" err="1">
              <a:latin typeface="Times New Roman" pitchFamily="18" charset="0"/>
              <a:cs typeface="Times New Roman" pitchFamily="18" charset="0"/>
            </a:rPr>
            <a:t>г.Мегион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AB95CC3A-A970-4B66-AE4D-B5A3C03EC75E}" type="parTrans" cxnId="{AE8E9760-B8E5-4BC5-9EB4-06B4889D2749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564CF5C-37C8-43B1-9F9F-F648174CCEE0}" type="sibTrans" cxnId="{AE8E9760-B8E5-4BC5-9EB4-06B4889D2749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AA0BBE-CFCC-4178-95FB-E6D291EC2033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Проведено 6 фестивалей для различных групп населения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6FA3382D-1123-423C-AF6E-1CE3FC68DE97}" type="parTrans" cxnId="{220D9447-0DB0-4D71-A6E4-5A36F2456FC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4DA37F1-5615-4A28-8FBB-B3B56D0960EA}" type="sibTrans" cxnId="{220D9447-0DB0-4D71-A6E4-5A36F2456FC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2F7EF18-61CA-47ED-B572-B52D81752C1F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В выполнении нормативов комплекса ГТО приняли участие </a:t>
          </a:r>
          <a:r>
            <a:rPr lang="ru-RU" sz="1000" b="1">
              <a:latin typeface="Times New Roman" pitchFamily="18" charset="0"/>
              <a:cs typeface="Times New Roman" pitchFamily="18" charset="0"/>
            </a:rPr>
            <a:t>34 612 </a:t>
          </a:r>
          <a:r>
            <a:rPr lang="ru-RU" sz="1000">
              <a:latin typeface="Times New Roman" pitchFamily="18" charset="0"/>
              <a:cs typeface="Times New Roman" pitchFamily="18" charset="0"/>
            </a:rPr>
            <a:t>человек 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7CCAE2D1-9404-4446-9146-DEB5C0320106}" type="parTrans" cxnId="{50E9C63F-78E2-4AFB-A134-2414C199C2B9}">
      <dgm:prSet/>
      <dgm:spPr/>
      <dgm:t>
        <a:bodyPr/>
        <a:lstStyle/>
        <a:p>
          <a:endParaRPr lang="ru-RU" sz="1000">
            <a:solidFill>
              <a:schemeClr val="tx1"/>
            </a:solidFill>
          </a:endParaRPr>
        </a:p>
      </dgm:t>
    </dgm:pt>
    <dgm:pt modelId="{C03BBAC0-7348-45D5-9C32-CE54BA7D6906}" type="sibTrans" cxnId="{50E9C63F-78E2-4AFB-A134-2414C199C2B9}">
      <dgm:prSet/>
      <dgm:spPr/>
      <dgm:t>
        <a:bodyPr/>
        <a:lstStyle/>
        <a:p>
          <a:endParaRPr lang="ru-RU" sz="1000">
            <a:solidFill>
              <a:schemeClr val="tx1"/>
            </a:solidFill>
          </a:endParaRPr>
        </a:p>
      </dgm:t>
    </dgm:pt>
    <dgm:pt modelId="{752D08A7-16DD-4918-9CD8-D31DBCFD7C25}">
      <dgm:prSet custT="1"/>
      <dgm:spPr/>
      <dgm:t>
        <a:bodyPr/>
        <a:lstStyle/>
        <a:p>
          <a:r>
            <a:rPr lang="ru-RU" sz="1000">
              <a:latin typeface="Times New Roman" pitchFamily="18" charset="0"/>
              <a:cs typeface="Times New Roman" pitchFamily="18" charset="0"/>
            </a:rPr>
            <a:t>На официальном общероссийском сайте комплекса ГТО: GTO.RU зарегистрировано </a:t>
          </a:r>
          <a:r>
            <a:rPr lang="ru-RU" sz="1000" b="1">
              <a:latin typeface="Times New Roman" pitchFamily="18" charset="0"/>
              <a:cs typeface="Times New Roman" pitchFamily="18" charset="0"/>
            </a:rPr>
            <a:t>145 597 </a:t>
          </a:r>
          <a:r>
            <a:rPr lang="ru-RU" sz="1000">
              <a:latin typeface="Times New Roman" pitchFamily="18" charset="0"/>
              <a:cs typeface="Times New Roman" pitchFamily="18" charset="0"/>
            </a:rPr>
            <a:t>жителя автономного округа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6978B732-4760-4A59-92AD-FF4AA37FE255}" type="parTrans" cxnId="{F12F642D-014C-49DE-8396-052DC48BE59E}">
      <dgm:prSet/>
      <dgm:spPr/>
      <dgm:t>
        <a:bodyPr/>
        <a:lstStyle/>
        <a:p>
          <a:endParaRPr lang="ru-RU" sz="1000">
            <a:solidFill>
              <a:schemeClr val="tx1"/>
            </a:solidFill>
          </a:endParaRPr>
        </a:p>
      </dgm:t>
    </dgm:pt>
    <dgm:pt modelId="{DEFD6E7B-BE0A-4EDE-B33D-37D017056DF8}" type="sibTrans" cxnId="{F12F642D-014C-49DE-8396-052DC48BE59E}">
      <dgm:prSet/>
      <dgm:spPr/>
      <dgm:t>
        <a:bodyPr/>
        <a:lstStyle/>
        <a:p>
          <a:endParaRPr lang="ru-RU" sz="1000">
            <a:solidFill>
              <a:schemeClr val="tx1"/>
            </a:solidFill>
          </a:endParaRPr>
        </a:p>
      </dgm:t>
    </dgm:pt>
    <dgm:pt modelId="{4C3E376A-221D-4C19-8FA7-6ACD245A7642}" type="pres">
      <dgm:prSet presAssocID="{6196ECCF-1BE1-4193-92F8-9CD274DDD60D}" presName="Name0" presStyleCnt="0">
        <dgm:presLayoutVars>
          <dgm:dir/>
          <dgm:animLvl val="lvl"/>
          <dgm:resizeHandles val="exact"/>
        </dgm:presLayoutVars>
      </dgm:prSet>
      <dgm:spPr/>
    </dgm:pt>
    <dgm:pt modelId="{64A45929-2FD9-4921-A9A9-63C9498EEE2A}" type="pres">
      <dgm:prSet presAssocID="{B445D680-12C3-4E57-8C97-029070CF6980}" presName="boxAndChildren" presStyleCnt="0"/>
      <dgm:spPr/>
    </dgm:pt>
    <dgm:pt modelId="{CCF9F0A8-DD69-4DBE-A493-824C54458CA9}" type="pres">
      <dgm:prSet presAssocID="{B445D680-12C3-4E57-8C97-029070CF6980}" presName="parentTextBox" presStyleLbl="node1" presStyleIdx="0" presStyleCnt="4"/>
      <dgm:spPr/>
    </dgm:pt>
    <dgm:pt modelId="{C2804C4C-E4C4-498C-B080-E1F053E359A4}" type="pres">
      <dgm:prSet presAssocID="{B445D680-12C3-4E57-8C97-029070CF6980}" presName="entireBox" presStyleLbl="node1" presStyleIdx="0" presStyleCnt="4"/>
      <dgm:spPr/>
    </dgm:pt>
    <dgm:pt modelId="{B5398B0B-954B-4ED1-9520-9219E74C6374}" type="pres">
      <dgm:prSet presAssocID="{B445D680-12C3-4E57-8C97-029070CF6980}" presName="descendantBox" presStyleCnt="0"/>
      <dgm:spPr/>
    </dgm:pt>
    <dgm:pt modelId="{9AED0D19-82A7-4914-9149-FFA883CB8ED4}" type="pres">
      <dgm:prSet presAssocID="{EB053279-DA65-46A8-8300-20778B9E6C92}" presName="childTextBox" presStyleLbl="fgAccFollowNode1" presStyleIdx="0" presStyleCnt="9" custScaleY="117666">
        <dgm:presLayoutVars>
          <dgm:bulletEnabled val="1"/>
        </dgm:presLayoutVars>
      </dgm:prSet>
      <dgm:spPr/>
    </dgm:pt>
    <dgm:pt modelId="{8F98DC44-6FE4-4FFC-BE66-34BB69C998A6}" type="pres">
      <dgm:prSet presAssocID="{BDB33B06-8A93-46FE-878F-F8369A8E59E0}" presName="childTextBox" presStyleLbl="fgAccFollowNode1" presStyleIdx="1" presStyleCnt="9" custScaleY="126847">
        <dgm:presLayoutVars>
          <dgm:bulletEnabled val="1"/>
        </dgm:presLayoutVars>
      </dgm:prSet>
      <dgm:spPr/>
    </dgm:pt>
    <dgm:pt modelId="{79B2E796-712D-4A2D-A03F-5FFEDEE3FC8E}" type="pres">
      <dgm:prSet presAssocID="{21A8E65D-DC2A-46A6-9E4A-9BD93A581528}" presName="sp" presStyleCnt="0"/>
      <dgm:spPr/>
    </dgm:pt>
    <dgm:pt modelId="{56FBC5DD-9933-4130-B41A-DD0B2F9BCACB}" type="pres">
      <dgm:prSet presAssocID="{DAB70F59-A36B-45F6-A875-DAE57063AFF1}" presName="arrowAndChildren" presStyleCnt="0"/>
      <dgm:spPr/>
    </dgm:pt>
    <dgm:pt modelId="{F9FE7FFD-41DE-4EE6-8E65-F8CFE18F39F7}" type="pres">
      <dgm:prSet presAssocID="{DAB70F59-A36B-45F6-A875-DAE57063AFF1}" presName="parentTextArrow" presStyleLbl="node1" presStyleIdx="0" presStyleCnt="4"/>
      <dgm:spPr/>
    </dgm:pt>
    <dgm:pt modelId="{82AC2D09-52A4-4D7A-AEDC-CF480A4E3FC1}" type="pres">
      <dgm:prSet presAssocID="{DAB70F59-A36B-45F6-A875-DAE57063AFF1}" presName="arrow" presStyleLbl="node1" presStyleIdx="1" presStyleCnt="4"/>
      <dgm:spPr/>
    </dgm:pt>
    <dgm:pt modelId="{739F7F92-FE47-4F5C-A973-0F277CFAFCB7}" type="pres">
      <dgm:prSet presAssocID="{DAB70F59-A36B-45F6-A875-DAE57063AFF1}" presName="descendantArrow" presStyleCnt="0"/>
      <dgm:spPr/>
    </dgm:pt>
    <dgm:pt modelId="{636B156C-8460-4558-A705-A7DCC044C887}" type="pres">
      <dgm:prSet presAssocID="{F4E59FD7-5604-42B5-A066-5B01CC35B692}" presName="childTextArrow" presStyleLbl="fgAccFollowNode1" presStyleIdx="2" presStyleCnt="9" custScaleX="94909" custScaleY="113073">
        <dgm:presLayoutVars>
          <dgm:bulletEnabled val="1"/>
        </dgm:presLayoutVars>
      </dgm:prSet>
      <dgm:spPr/>
    </dgm:pt>
    <dgm:pt modelId="{EDC4F9D7-F426-4E71-A5E7-50799B41AD31}" type="pres">
      <dgm:prSet presAssocID="{3A52BB36-5A8D-4D8C-B441-BDF994BA9CF0}" presName="childTextArrow" presStyleLbl="fgAccFollowNode1" presStyleIdx="3" presStyleCnt="9" custScaleY="113072">
        <dgm:presLayoutVars>
          <dgm:bulletEnabled val="1"/>
        </dgm:presLayoutVars>
      </dgm:prSet>
      <dgm:spPr/>
    </dgm:pt>
    <dgm:pt modelId="{1260FAD9-FB23-4CFA-94A7-076AEA095AB8}" type="pres">
      <dgm:prSet presAssocID="{9516C018-9698-44E6-BDD8-1E169C39B49D}" presName="sp" presStyleCnt="0"/>
      <dgm:spPr/>
    </dgm:pt>
    <dgm:pt modelId="{80B70787-B7C9-46AD-96B7-683F0019EC2F}" type="pres">
      <dgm:prSet presAssocID="{CE29A4E7-B9AD-4D5A-9AD9-7B74AF91FCFB}" presName="arrowAndChildren" presStyleCnt="0"/>
      <dgm:spPr/>
    </dgm:pt>
    <dgm:pt modelId="{379D49EE-6559-4DDA-A5D9-BA5EB9DDF1D0}" type="pres">
      <dgm:prSet presAssocID="{CE29A4E7-B9AD-4D5A-9AD9-7B74AF91FCFB}" presName="parentTextArrow" presStyleLbl="node1" presStyleIdx="1" presStyleCnt="4"/>
      <dgm:spPr/>
    </dgm:pt>
    <dgm:pt modelId="{2B1569DD-927F-4B96-9E92-DA7272D047C6}" type="pres">
      <dgm:prSet presAssocID="{CE29A4E7-B9AD-4D5A-9AD9-7B74AF91FCFB}" presName="arrow" presStyleLbl="node1" presStyleIdx="2" presStyleCnt="4"/>
      <dgm:spPr/>
    </dgm:pt>
    <dgm:pt modelId="{2F1516FE-C4AC-42A0-A7E0-31467BF26087}" type="pres">
      <dgm:prSet presAssocID="{CE29A4E7-B9AD-4D5A-9AD9-7B74AF91FCFB}" presName="descendantArrow" presStyleCnt="0"/>
      <dgm:spPr/>
    </dgm:pt>
    <dgm:pt modelId="{DBF256D3-5BE1-49EC-AA15-5ED85BC895F4}" type="pres">
      <dgm:prSet presAssocID="{02AEB73D-F07E-4676-9A31-A524F4AD644B}" presName="childTextArrow" presStyleLbl="fgAccFollowNode1" presStyleIdx="4" presStyleCnt="9">
        <dgm:presLayoutVars>
          <dgm:bulletEnabled val="1"/>
        </dgm:presLayoutVars>
      </dgm:prSet>
      <dgm:spPr/>
    </dgm:pt>
    <dgm:pt modelId="{FB2D4492-F266-4D12-B6C2-5842AD19F577}" type="pres">
      <dgm:prSet presAssocID="{1D80649E-CE85-4A32-B975-4A09D26BC7EE}" presName="childTextArrow" presStyleLbl="fgAccFollowNode1" presStyleIdx="5" presStyleCnt="9">
        <dgm:presLayoutVars>
          <dgm:bulletEnabled val="1"/>
        </dgm:presLayoutVars>
      </dgm:prSet>
      <dgm:spPr/>
    </dgm:pt>
    <dgm:pt modelId="{E9EE4BE4-CADE-4280-AD41-EEB3D648758B}" type="pres">
      <dgm:prSet presAssocID="{6FE47AFA-CEBF-4953-A10F-63E09A16C4C8}" presName="sp" presStyleCnt="0"/>
      <dgm:spPr/>
    </dgm:pt>
    <dgm:pt modelId="{455C1A76-6A01-4B23-8D4E-9FA5065B6090}" type="pres">
      <dgm:prSet presAssocID="{84025EB6-8E64-4E80-B8DF-35AA0917DD27}" presName="arrowAndChildren" presStyleCnt="0"/>
      <dgm:spPr/>
    </dgm:pt>
    <dgm:pt modelId="{6B5B0968-2C1D-474E-B740-E5C155EEF636}" type="pres">
      <dgm:prSet presAssocID="{84025EB6-8E64-4E80-B8DF-35AA0917DD27}" presName="parentTextArrow" presStyleLbl="node1" presStyleIdx="2" presStyleCnt="4"/>
      <dgm:spPr/>
    </dgm:pt>
    <dgm:pt modelId="{D28968AB-7DDE-4672-9FDB-E00D5FF89B5E}" type="pres">
      <dgm:prSet presAssocID="{84025EB6-8E64-4E80-B8DF-35AA0917DD27}" presName="arrow" presStyleLbl="node1" presStyleIdx="3" presStyleCnt="4" custLinFactNeighborX="971" custLinFactNeighborY="-5280"/>
      <dgm:spPr/>
    </dgm:pt>
    <dgm:pt modelId="{B985AF94-BE03-4A05-8AB5-48CD2FF0DD05}" type="pres">
      <dgm:prSet presAssocID="{84025EB6-8E64-4E80-B8DF-35AA0917DD27}" presName="descendantArrow" presStyleCnt="0"/>
      <dgm:spPr/>
    </dgm:pt>
    <dgm:pt modelId="{43CE6722-BE51-4C23-AEE5-C4921BC6C7FE}" type="pres">
      <dgm:prSet presAssocID="{82F7EF18-61CA-47ED-B572-B52D81752C1F}" presName="childTextArrow" presStyleLbl="fgAccFollowNode1" presStyleIdx="6" presStyleCnt="9">
        <dgm:presLayoutVars>
          <dgm:bulletEnabled val="1"/>
        </dgm:presLayoutVars>
      </dgm:prSet>
      <dgm:spPr/>
    </dgm:pt>
    <dgm:pt modelId="{03CACB87-836E-4923-8B35-43C2CD030419}" type="pres">
      <dgm:prSet presAssocID="{752D08A7-16DD-4918-9CD8-D31DBCFD7C25}" presName="childTextArrow" presStyleLbl="fgAccFollowNode1" presStyleIdx="7" presStyleCnt="9" custScaleX="159090">
        <dgm:presLayoutVars>
          <dgm:bulletEnabled val="1"/>
        </dgm:presLayoutVars>
      </dgm:prSet>
      <dgm:spPr/>
    </dgm:pt>
    <dgm:pt modelId="{674F2622-3858-4C82-99E8-1535C173D0D1}" type="pres">
      <dgm:prSet presAssocID="{56AA0BBE-CFCC-4178-95FB-E6D291EC2033}" presName="childTextArrow" presStyleLbl="fgAccFollowNode1" presStyleIdx="8" presStyleCnt="9">
        <dgm:presLayoutVars>
          <dgm:bulletEnabled val="1"/>
        </dgm:presLayoutVars>
      </dgm:prSet>
      <dgm:spPr/>
    </dgm:pt>
  </dgm:ptLst>
  <dgm:cxnLst>
    <dgm:cxn modelId="{01B97700-FF1C-4220-99EF-65CDEC563F78}" srcId="{6196ECCF-1BE1-4193-92F8-9CD274DDD60D}" destId="{CE29A4E7-B9AD-4D5A-9AD9-7B74AF91FCFB}" srcOrd="1" destOrd="0" parTransId="{E7C158EF-BE03-41F5-BFF6-EEA8D3DACBA5}" sibTransId="{9516C018-9698-44E6-BDD8-1E169C39B49D}"/>
    <dgm:cxn modelId="{60F29104-BA01-4BD5-8B4A-A27F6A986D24}" srcId="{CE29A4E7-B9AD-4D5A-9AD9-7B74AF91FCFB}" destId="{02AEB73D-F07E-4676-9A31-A524F4AD644B}" srcOrd="0" destOrd="0" parTransId="{B2C80FCC-A8B0-42F7-9ACA-DE514DDA579D}" sibTransId="{82575643-9CEE-455A-961D-3201E5EDFBCA}"/>
    <dgm:cxn modelId="{9BBE7709-51DE-4D79-8899-10A3B41AA249}" type="presOf" srcId="{752D08A7-16DD-4918-9CD8-D31DBCFD7C25}" destId="{03CACB87-836E-4923-8B35-43C2CD030419}" srcOrd="0" destOrd="0" presId="urn:microsoft.com/office/officeart/2005/8/layout/process4"/>
    <dgm:cxn modelId="{FEFE0D16-E826-47F2-84E2-906171033670}" type="presOf" srcId="{B445D680-12C3-4E57-8C97-029070CF6980}" destId="{CCF9F0A8-DD69-4DBE-A493-824C54458CA9}" srcOrd="0" destOrd="0" presId="urn:microsoft.com/office/officeart/2005/8/layout/process4"/>
    <dgm:cxn modelId="{1A903827-BE00-4D10-A6DD-67EBDB6C43DB}" srcId="{DAB70F59-A36B-45F6-A875-DAE57063AFF1}" destId="{F4E59FD7-5604-42B5-A066-5B01CC35B692}" srcOrd="0" destOrd="0" parTransId="{87028A52-F1F3-4177-BE8C-75A689BA6B57}" sibTransId="{7B5C10A9-72E0-42C2-829E-4B59DFEE2446}"/>
    <dgm:cxn modelId="{F12F642D-014C-49DE-8396-052DC48BE59E}" srcId="{84025EB6-8E64-4E80-B8DF-35AA0917DD27}" destId="{752D08A7-16DD-4918-9CD8-D31DBCFD7C25}" srcOrd="1" destOrd="0" parTransId="{6978B732-4760-4A59-92AD-FF4AA37FE255}" sibTransId="{DEFD6E7B-BE0A-4EDE-B33D-37D017056DF8}"/>
    <dgm:cxn modelId="{94CA692F-A311-4C44-AC34-CD717121BC13}" type="presOf" srcId="{F4E59FD7-5604-42B5-A066-5B01CC35B692}" destId="{636B156C-8460-4558-A705-A7DCC044C887}" srcOrd="0" destOrd="0" presId="urn:microsoft.com/office/officeart/2005/8/layout/process4"/>
    <dgm:cxn modelId="{50E9C63F-78E2-4AFB-A134-2414C199C2B9}" srcId="{84025EB6-8E64-4E80-B8DF-35AA0917DD27}" destId="{82F7EF18-61CA-47ED-B572-B52D81752C1F}" srcOrd="0" destOrd="0" parTransId="{7CCAE2D1-9404-4446-9146-DEB5C0320106}" sibTransId="{C03BBAC0-7348-45D5-9C32-CE54BA7D6906}"/>
    <dgm:cxn modelId="{0D5ECB5F-6908-49F6-BCAF-92B7F1600D03}" srcId="{6196ECCF-1BE1-4193-92F8-9CD274DDD60D}" destId="{DAB70F59-A36B-45F6-A875-DAE57063AFF1}" srcOrd="2" destOrd="0" parTransId="{ABFFD67F-DA27-4D43-BECF-84081464BE19}" sibTransId="{21A8E65D-DC2A-46A6-9E4A-9BD93A581528}"/>
    <dgm:cxn modelId="{AE8E9760-B8E5-4BC5-9EB4-06B4889D2749}" srcId="{B445D680-12C3-4E57-8C97-029070CF6980}" destId="{BDB33B06-8A93-46FE-878F-F8369A8E59E0}" srcOrd="1" destOrd="0" parTransId="{AB95CC3A-A970-4B66-AE4D-B5A3C03EC75E}" sibTransId="{F564CF5C-37C8-43B1-9F9F-F648174CCEE0}"/>
    <dgm:cxn modelId="{EFCE0F41-E43F-4C7C-8595-761FA8537EAE}" srcId="{6196ECCF-1BE1-4193-92F8-9CD274DDD60D}" destId="{84025EB6-8E64-4E80-B8DF-35AA0917DD27}" srcOrd="0" destOrd="0" parTransId="{FF0FB3C4-95EB-489E-A921-29098558E09C}" sibTransId="{6FE47AFA-CEBF-4953-A10F-63E09A16C4C8}"/>
    <dgm:cxn modelId="{220D9447-0DB0-4D71-A6E4-5A36F2456FCC}" srcId="{84025EB6-8E64-4E80-B8DF-35AA0917DD27}" destId="{56AA0BBE-CFCC-4178-95FB-E6D291EC2033}" srcOrd="2" destOrd="0" parTransId="{6FA3382D-1123-423C-AF6E-1CE3FC68DE97}" sibTransId="{64DA37F1-5615-4A28-8FBB-B3B56D0960EA}"/>
    <dgm:cxn modelId="{E3BAE46A-7329-4ABF-8E00-1DCC16F61753}" type="presOf" srcId="{1D80649E-CE85-4A32-B975-4A09D26BC7EE}" destId="{FB2D4492-F266-4D12-B6C2-5842AD19F577}" srcOrd="0" destOrd="0" presId="urn:microsoft.com/office/officeart/2005/8/layout/process4"/>
    <dgm:cxn modelId="{74CD264D-098B-4A7C-8D3C-EA92B2E25751}" srcId="{B445D680-12C3-4E57-8C97-029070CF6980}" destId="{EB053279-DA65-46A8-8300-20778B9E6C92}" srcOrd="0" destOrd="0" parTransId="{0FAA2A66-A373-4895-8BE9-C5DCB36E2254}" sibTransId="{7E257179-434C-4930-8ED6-318453AD1DFD}"/>
    <dgm:cxn modelId="{6DE6304E-C7F9-4F1E-A607-0D6AAFB4B93C}" type="presOf" srcId="{DAB70F59-A36B-45F6-A875-DAE57063AFF1}" destId="{F9FE7FFD-41DE-4EE6-8E65-F8CFE18F39F7}" srcOrd="0" destOrd="0" presId="urn:microsoft.com/office/officeart/2005/8/layout/process4"/>
    <dgm:cxn modelId="{1017276F-A0B8-4194-BDCD-2DA225828E02}" type="presOf" srcId="{B445D680-12C3-4E57-8C97-029070CF6980}" destId="{C2804C4C-E4C4-498C-B080-E1F053E359A4}" srcOrd="1" destOrd="0" presId="urn:microsoft.com/office/officeart/2005/8/layout/process4"/>
    <dgm:cxn modelId="{5B24EF76-6743-4E5F-BBDD-99B276161573}" type="presOf" srcId="{84025EB6-8E64-4E80-B8DF-35AA0917DD27}" destId="{6B5B0968-2C1D-474E-B740-E5C155EEF636}" srcOrd="0" destOrd="0" presId="urn:microsoft.com/office/officeart/2005/8/layout/process4"/>
    <dgm:cxn modelId="{310F7879-1906-4EF7-BDEE-0FFE04611CEE}" type="presOf" srcId="{82F7EF18-61CA-47ED-B572-B52D81752C1F}" destId="{43CE6722-BE51-4C23-AEE5-C4921BC6C7FE}" srcOrd="0" destOrd="0" presId="urn:microsoft.com/office/officeart/2005/8/layout/process4"/>
    <dgm:cxn modelId="{44808579-E60E-4362-9AEB-5F84222B195D}" type="presOf" srcId="{CE29A4E7-B9AD-4D5A-9AD9-7B74AF91FCFB}" destId="{2B1569DD-927F-4B96-9E92-DA7272D047C6}" srcOrd="1" destOrd="0" presId="urn:microsoft.com/office/officeart/2005/8/layout/process4"/>
    <dgm:cxn modelId="{AC55847C-C4D6-4D11-BA12-EFC5439782B4}" srcId="{DAB70F59-A36B-45F6-A875-DAE57063AFF1}" destId="{3A52BB36-5A8D-4D8C-B441-BDF994BA9CF0}" srcOrd="1" destOrd="0" parTransId="{945DB1F1-7201-4A5A-9B83-75ABDE0A1884}" sibTransId="{2280C8D8-A6D1-42C3-9FC9-2A0AB008DCAD}"/>
    <dgm:cxn modelId="{08D3E782-889E-42A7-9C47-6201E3BA4D67}" type="presOf" srcId="{3A52BB36-5A8D-4D8C-B441-BDF994BA9CF0}" destId="{EDC4F9D7-F426-4E71-A5E7-50799B41AD31}" srcOrd="0" destOrd="0" presId="urn:microsoft.com/office/officeart/2005/8/layout/process4"/>
    <dgm:cxn modelId="{4920D59C-2930-4C53-B10D-0C4C9AC5CD79}" srcId="{6196ECCF-1BE1-4193-92F8-9CD274DDD60D}" destId="{B445D680-12C3-4E57-8C97-029070CF6980}" srcOrd="3" destOrd="0" parTransId="{F25F13C9-6A59-47FC-A132-13A82DB03EB2}" sibTransId="{89270643-2710-48C8-9671-314BAEDCF511}"/>
    <dgm:cxn modelId="{E3BAB2A4-BB2A-44C1-8458-547F0782E96A}" type="presOf" srcId="{02AEB73D-F07E-4676-9A31-A524F4AD644B}" destId="{DBF256D3-5BE1-49EC-AA15-5ED85BC895F4}" srcOrd="0" destOrd="0" presId="urn:microsoft.com/office/officeart/2005/8/layout/process4"/>
    <dgm:cxn modelId="{DAB8A8A9-DEB6-4898-9784-9BD0DE8EE654}" type="presOf" srcId="{84025EB6-8E64-4E80-B8DF-35AA0917DD27}" destId="{D28968AB-7DDE-4672-9FDB-E00D5FF89B5E}" srcOrd="1" destOrd="0" presId="urn:microsoft.com/office/officeart/2005/8/layout/process4"/>
    <dgm:cxn modelId="{A83308B3-215C-4FC7-82B9-F7A42BD4648B}" type="presOf" srcId="{DAB70F59-A36B-45F6-A875-DAE57063AFF1}" destId="{82AC2D09-52A4-4D7A-AEDC-CF480A4E3FC1}" srcOrd="1" destOrd="0" presId="urn:microsoft.com/office/officeart/2005/8/layout/process4"/>
    <dgm:cxn modelId="{85E987B4-9127-4C2D-B555-96BECA88175F}" type="presOf" srcId="{56AA0BBE-CFCC-4178-95FB-E6D291EC2033}" destId="{674F2622-3858-4C82-99E8-1535C173D0D1}" srcOrd="0" destOrd="0" presId="urn:microsoft.com/office/officeart/2005/8/layout/process4"/>
    <dgm:cxn modelId="{EC5CA0C2-690D-4B05-B351-930D223CF2C3}" type="presOf" srcId="{CE29A4E7-B9AD-4D5A-9AD9-7B74AF91FCFB}" destId="{379D49EE-6559-4DDA-A5D9-BA5EB9DDF1D0}" srcOrd="0" destOrd="0" presId="urn:microsoft.com/office/officeart/2005/8/layout/process4"/>
    <dgm:cxn modelId="{4C33BFCC-04DE-46C9-8EB8-527F91E003AB}" type="presOf" srcId="{BDB33B06-8A93-46FE-878F-F8369A8E59E0}" destId="{8F98DC44-6FE4-4FFC-BE66-34BB69C998A6}" srcOrd="0" destOrd="0" presId="urn:microsoft.com/office/officeart/2005/8/layout/process4"/>
    <dgm:cxn modelId="{67E162D1-9F74-4AA3-BD8B-22ECACEFF2C8}" type="presOf" srcId="{6196ECCF-1BE1-4193-92F8-9CD274DDD60D}" destId="{4C3E376A-221D-4C19-8FA7-6ACD245A7642}" srcOrd="0" destOrd="0" presId="urn:microsoft.com/office/officeart/2005/8/layout/process4"/>
    <dgm:cxn modelId="{E401DAD5-228E-4377-ACE6-83593E50E0B0}" srcId="{CE29A4E7-B9AD-4D5A-9AD9-7B74AF91FCFB}" destId="{1D80649E-CE85-4A32-B975-4A09D26BC7EE}" srcOrd="1" destOrd="0" parTransId="{5CECA136-1EEC-47F9-9D34-1D10E343C932}" sibTransId="{5C8EEF57-A77D-4EC2-BDF4-D197C054AE29}"/>
    <dgm:cxn modelId="{7E0A50EA-66A8-4EF6-8D09-660EAC93A578}" type="presOf" srcId="{EB053279-DA65-46A8-8300-20778B9E6C92}" destId="{9AED0D19-82A7-4914-9149-FFA883CB8ED4}" srcOrd="0" destOrd="0" presId="urn:microsoft.com/office/officeart/2005/8/layout/process4"/>
    <dgm:cxn modelId="{80A5A6D5-CD4E-45D8-9297-DB95F84E9EFE}" type="presParOf" srcId="{4C3E376A-221D-4C19-8FA7-6ACD245A7642}" destId="{64A45929-2FD9-4921-A9A9-63C9498EEE2A}" srcOrd="0" destOrd="0" presId="urn:microsoft.com/office/officeart/2005/8/layout/process4"/>
    <dgm:cxn modelId="{B3406618-3688-48C0-A852-E3964019D843}" type="presParOf" srcId="{64A45929-2FD9-4921-A9A9-63C9498EEE2A}" destId="{CCF9F0A8-DD69-4DBE-A493-824C54458CA9}" srcOrd="0" destOrd="0" presId="urn:microsoft.com/office/officeart/2005/8/layout/process4"/>
    <dgm:cxn modelId="{4869936A-7307-4668-926A-058835E4B5C6}" type="presParOf" srcId="{64A45929-2FD9-4921-A9A9-63C9498EEE2A}" destId="{C2804C4C-E4C4-498C-B080-E1F053E359A4}" srcOrd="1" destOrd="0" presId="urn:microsoft.com/office/officeart/2005/8/layout/process4"/>
    <dgm:cxn modelId="{AD60D52D-B610-424B-8B6B-BABE2AAD6F10}" type="presParOf" srcId="{64A45929-2FD9-4921-A9A9-63C9498EEE2A}" destId="{B5398B0B-954B-4ED1-9520-9219E74C6374}" srcOrd="2" destOrd="0" presId="urn:microsoft.com/office/officeart/2005/8/layout/process4"/>
    <dgm:cxn modelId="{BA5B3258-213E-48BA-AEEF-C0BD3E93A68D}" type="presParOf" srcId="{B5398B0B-954B-4ED1-9520-9219E74C6374}" destId="{9AED0D19-82A7-4914-9149-FFA883CB8ED4}" srcOrd="0" destOrd="0" presId="urn:microsoft.com/office/officeart/2005/8/layout/process4"/>
    <dgm:cxn modelId="{A8C235BB-A58C-491C-BC36-B4654356EADF}" type="presParOf" srcId="{B5398B0B-954B-4ED1-9520-9219E74C6374}" destId="{8F98DC44-6FE4-4FFC-BE66-34BB69C998A6}" srcOrd="1" destOrd="0" presId="urn:microsoft.com/office/officeart/2005/8/layout/process4"/>
    <dgm:cxn modelId="{F88DD098-6F9D-49BF-847C-83FA74BC5364}" type="presParOf" srcId="{4C3E376A-221D-4C19-8FA7-6ACD245A7642}" destId="{79B2E796-712D-4A2D-A03F-5FFEDEE3FC8E}" srcOrd="1" destOrd="0" presId="urn:microsoft.com/office/officeart/2005/8/layout/process4"/>
    <dgm:cxn modelId="{1BADFD51-FDB7-4172-9D7F-6365A215BA5A}" type="presParOf" srcId="{4C3E376A-221D-4C19-8FA7-6ACD245A7642}" destId="{56FBC5DD-9933-4130-B41A-DD0B2F9BCACB}" srcOrd="2" destOrd="0" presId="urn:microsoft.com/office/officeart/2005/8/layout/process4"/>
    <dgm:cxn modelId="{0E29E650-3F36-4C2C-B4C7-D3EA4D596AFC}" type="presParOf" srcId="{56FBC5DD-9933-4130-B41A-DD0B2F9BCACB}" destId="{F9FE7FFD-41DE-4EE6-8E65-F8CFE18F39F7}" srcOrd="0" destOrd="0" presId="urn:microsoft.com/office/officeart/2005/8/layout/process4"/>
    <dgm:cxn modelId="{1A488200-B987-4156-A0EE-BA0F5DE6F96D}" type="presParOf" srcId="{56FBC5DD-9933-4130-B41A-DD0B2F9BCACB}" destId="{82AC2D09-52A4-4D7A-AEDC-CF480A4E3FC1}" srcOrd="1" destOrd="0" presId="urn:microsoft.com/office/officeart/2005/8/layout/process4"/>
    <dgm:cxn modelId="{320509AE-7045-4A97-8FF3-D8E112484E27}" type="presParOf" srcId="{56FBC5DD-9933-4130-B41A-DD0B2F9BCACB}" destId="{739F7F92-FE47-4F5C-A973-0F277CFAFCB7}" srcOrd="2" destOrd="0" presId="urn:microsoft.com/office/officeart/2005/8/layout/process4"/>
    <dgm:cxn modelId="{1F0D6D6D-FCF2-419D-8ACD-297B3FCFDA98}" type="presParOf" srcId="{739F7F92-FE47-4F5C-A973-0F277CFAFCB7}" destId="{636B156C-8460-4558-A705-A7DCC044C887}" srcOrd="0" destOrd="0" presId="urn:microsoft.com/office/officeart/2005/8/layout/process4"/>
    <dgm:cxn modelId="{7315DC48-3C78-4C43-82EE-CA57985A9742}" type="presParOf" srcId="{739F7F92-FE47-4F5C-A973-0F277CFAFCB7}" destId="{EDC4F9D7-F426-4E71-A5E7-50799B41AD31}" srcOrd="1" destOrd="0" presId="urn:microsoft.com/office/officeart/2005/8/layout/process4"/>
    <dgm:cxn modelId="{FA2FA998-CCE8-4A36-A045-5A9BBE883D7B}" type="presParOf" srcId="{4C3E376A-221D-4C19-8FA7-6ACD245A7642}" destId="{1260FAD9-FB23-4CFA-94A7-076AEA095AB8}" srcOrd="3" destOrd="0" presId="urn:microsoft.com/office/officeart/2005/8/layout/process4"/>
    <dgm:cxn modelId="{93EC7B50-09CE-4D3D-9ABD-1F766F92AC6D}" type="presParOf" srcId="{4C3E376A-221D-4C19-8FA7-6ACD245A7642}" destId="{80B70787-B7C9-46AD-96B7-683F0019EC2F}" srcOrd="4" destOrd="0" presId="urn:microsoft.com/office/officeart/2005/8/layout/process4"/>
    <dgm:cxn modelId="{6BF20DC4-754E-4D9D-B5E9-6441363B5935}" type="presParOf" srcId="{80B70787-B7C9-46AD-96B7-683F0019EC2F}" destId="{379D49EE-6559-4DDA-A5D9-BA5EB9DDF1D0}" srcOrd="0" destOrd="0" presId="urn:microsoft.com/office/officeart/2005/8/layout/process4"/>
    <dgm:cxn modelId="{21F8D373-4A32-4038-A0E6-8984A55657D4}" type="presParOf" srcId="{80B70787-B7C9-46AD-96B7-683F0019EC2F}" destId="{2B1569DD-927F-4B96-9E92-DA7272D047C6}" srcOrd="1" destOrd="0" presId="urn:microsoft.com/office/officeart/2005/8/layout/process4"/>
    <dgm:cxn modelId="{AFE00BBA-C389-4E90-AC58-B960ABC46480}" type="presParOf" srcId="{80B70787-B7C9-46AD-96B7-683F0019EC2F}" destId="{2F1516FE-C4AC-42A0-A7E0-31467BF26087}" srcOrd="2" destOrd="0" presId="urn:microsoft.com/office/officeart/2005/8/layout/process4"/>
    <dgm:cxn modelId="{B3C568FD-1FB3-46FF-A625-E8583C163011}" type="presParOf" srcId="{2F1516FE-C4AC-42A0-A7E0-31467BF26087}" destId="{DBF256D3-5BE1-49EC-AA15-5ED85BC895F4}" srcOrd="0" destOrd="0" presId="urn:microsoft.com/office/officeart/2005/8/layout/process4"/>
    <dgm:cxn modelId="{ADCF75C0-6A9D-4227-B574-5EEEE33FDE5A}" type="presParOf" srcId="{2F1516FE-C4AC-42A0-A7E0-31467BF26087}" destId="{FB2D4492-F266-4D12-B6C2-5842AD19F577}" srcOrd="1" destOrd="0" presId="urn:microsoft.com/office/officeart/2005/8/layout/process4"/>
    <dgm:cxn modelId="{5CCEB1F6-EF96-48F4-9BB7-0F043B2B374C}" type="presParOf" srcId="{4C3E376A-221D-4C19-8FA7-6ACD245A7642}" destId="{E9EE4BE4-CADE-4280-AD41-EEB3D648758B}" srcOrd="5" destOrd="0" presId="urn:microsoft.com/office/officeart/2005/8/layout/process4"/>
    <dgm:cxn modelId="{7EF94EF1-C11A-46C5-BD96-9C8A6018AF0F}" type="presParOf" srcId="{4C3E376A-221D-4C19-8FA7-6ACD245A7642}" destId="{455C1A76-6A01-4B23-8D4E-9FA5065B6090}" srcOrd="6" destOrd="0" presId="urn:microsoft.com/office/officeart/2005/8/layout/process4"/>
    <dgm:cxn modelId="{94072787-707C-4687-B22A-CDFF89F0E411}" type="presParOf" srcId="{455C1A76-6A01-4B23-8D4E-9FA5065B6090}" destId="{6B5B0968-2C1D-474E-B740-E5C155EEF636}" srcOrd="0" destOrd="0" presId="urn:microsoft.com/office/officeart/2005/8/layout/process4"/>
    <dgm:cxn modelId="{41B854AB-8F6D-4400-8490-98CD28D17BCF}" type="presParOf" srcId="{455C1A76-6A01-4B23-8D4E-9FA5065B6090}" destId="{D28968AB-7DDE-4672-9FDB-E00D5FF89B5E}" srcOrd="1" destOrd="0" presId="urn:microsoft.com/office/officeart/2005/8/layout/process4"/>
    <dgm:cxn modelId="{D60D1B1F-FD7C-4887-AC33-BEAD7F471FEB}" type="presParOf" srcId="{455C1A76-6A01-4B23-8D4E-9FA5065B6090}" destId="{B985AF94-BE03-4A05-8AB5-48CD2FF0DD05}" srcOrd="2" destOrd="0" presId="urn:microsoft.com/office/officeart/2005/8/layout/process4"/>
    <dgm:cxn modelId="{E7B6416E-B8FE-411F-AB39-CB40F2F6EE78}" type="presParOf" srcId="{B985AF94-BE03-4A05-8AB5-48CD2FF0DD05}" destId="{43CE6722-BE51-4C23-AEE5-C4921BC6C7FE}" srcOrd="0" destOrd="0" presId="urn:microsoft.com/office/officeart/2005/8/layout/process4"/>
    <dgm:cxn modelId="{812A012D-3B85-471F-AE97-182AA86071DD}" type="presParOf" srcId="{B985AF94-BE03-4A05-8AB5-48CD2FF0DD05}" destId="{03CACB87-836E-4923-8B35-43C2CD030419}" srcOrd="1" destOrd="0" presId="urn:microsoft.com/office/officeart/2005/8/layout/process4"/>
    <dgm:cxn modelId="{B7A7EA5E-EEC7-451A-A14D-BDAA6DCCC020}" type="presParOf" srcId="{B985AF94-BE03-4A05-8AB5-48CD2FF0DD05}" destId="{674F2622-3858-4C82-99E8-1535C173D0D1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233F48-36B2-4B58-A485-FF2DDD9B8E40}" type="doc">
      <dgm:prSet loTypeId="urn:microsoft.com/office/officeart/2005/8/layout/cycle4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E0C580-38EC-4037-80E3-4922C4439802}">
      <dgm:prSet phldrT="[Текст]" custT="1"/>
      <dgm:spPr/>
      <dgm:t>
        <a:bodyPr/>
        <a:lstStyle/>
        <a:p>
          <a:r>
            <a:rPr lang="ru-RU" sz="1400" dirty="0"/>
            <a:t>Ввод в эксплуатацию</a:t>
          </a:r>
        </a:p>
      </dgm:t>
    </dgm:pt>
    <dgm:pt modelId="{36594423-4B39-4A2E-A8E5-E8A540AFBAB3}" type="parTrans" cxnId="{91A5B1DD-93D8-4E70-8376-B0CD2AE80929}">
      <dgm:prSet/>
      <dgm:spPr/>
      <dgm:t>
        <a:bodyPr/>
        <a:lstStyle/>
        <a:p>
          <a:endParaRPr lang="ru-RU" sz="1400"/>
        </a:p>
      </dgm:t>
    </dgm:pt>
    <dgm:pt modelId="{76243976-09A6-4256-A39F-F5B193FEC4CD}" type="sibTrans" cxnId="{91A5B1DD-93D8-4E70-8376-B0CD2AE80929}">
      <dgm:prSet/>
      <dgm:spPr/>
      <dgm:t>
        <a:bodyPr/>
        <a:lstStyle/>
        <a:p>
          <a:endParaRPr lang="ru-RU" sz="1400"/>
        </a:p>
      </dgm:t>
    </dgm:pt>
    <dgm:pt modelId="{838FEB2D-7DE3-4A13-99AA-803EDE6237FB}">
      <dgm:prSet phldrT="[Текст]" custT="1"/>
      <dgm:spPr>
        <a:solidFill>
          <a:srgbClr val="255E91">
            <a:alpha val="90000"/>
          </a:srgbClr>
        </a:solidFill>
      </dgm:spPr>
      <dgm:t>
        <a:bodyPr lIns="36000" tIns="36000" rIns="36000" bIns="36000"/>
        <a:lstStyle/>
        <a:p>
          <a:r>
            <a:rPr lang="ru-RU" sz="1400" dirty="0">
              <a:solidFill>
                <a:schemeClr val="bg1"/>
              </a:solidFill>
            </a:rPr>
            <a:t>«Спортивный комплекс с бассейном в </a:t>
          </a:r>
          <a:r>
            <a:rPr lang="ru-RU" sz="1400" dirty="0" err="1">
              <a:solidFill>
                <a:schemeClr val="bg1"/>
              </a:solidFill>
            </a:rPr>
            <a:t>пгт.Приобъе</a:t>
          </a:r>
          <a:r>
            <a:rPr lang="ru-RU" sz="1400" dirty="0">
              <a:solidFill>
                <a:schemeClr val="bg1"/>
              </a:solidFill>
            </a:rPr>
            <a:t>» Октябрьского района</a:t>
          </a:r>
        </a:p>
      </dgm:t>
    </dgm:pt>
    <dgm:pt modelId="{2B837A7D-208F-4BFE-A4BB-4B59AE731EF1}" type="parTrans" cxnId="{BF9086A8-1894-4C4A-810E-C5AC7DD4CA86}">
      <dgm:prSet/>
      <dgm:spPr/>
      <dgm:t>
        <a:bodyPr/>
        <a:lstStyle/>
        <a:p>
          <a:endParaRPr lang="ru-RU" sz="1400"/>
        </a:p>
      </dgm:t>
    </dgm:pt>
    <dgm:pt modelId="{D4EEFE5E-B414-4E46-A4AD-3E337B0C1F15}" type="sibTrans" cxnId="{BF9086A8-1894-4C4A-810E-C5AC7DD4CA86}">
      <dgm:prSet/>
      <dgm:spPr/>
      <dgm:t>
        <a:bodyPr/>
        <a:lstStyle/>
        <a:p>
          <a:endParaRPr lang="ru-RU" sz="1400"/>
        </a:p>
      </dgm:t>
    </dgm:pt>
    <dgm:pt modelId="{42F797A2-33FA-4ECA-A470-4620B377DAEB}">
      <dgm:prSet phldrT="[Текст]" custT="1"/>
      <dgm:spPr/>
      <dgm:t>
        <a:bodyPr lIns="36000" rIns="0"/>
        <a:lstStyle/>
        <a:p>
          <a:r>
            <a:rPr lang="ru-RU" sz="1400" dirty="0"/>
            <a:t>Профинансировано в рамках Государственной программы</a:t>
          </a:r>
        </a:p>
      </dgm:t>
    </dgm:pt>
    <dgm:pt modelId="{EA74BA97-3EB8-4F23-9A3D-4C875511E31E}" type="parTrans" cxnId="{27BAB8A7-F3B5-4997-945E-B88A79D6F529}">
      <dgm:prSet/>
      <dgm:spPr/>
      <dgm:t>
        <a:bodyPr/>
        <a:lstStyle/>
        <a:p>
          <a:endParaRPr lang="ru-RU" sz="1400"/>
        </a:p>
      </dgm:t>
    </dgm:pt>
    <dgm:pt modelId="{2B1E1081-2128-4F22-AD87-8420DC0844A3}" type="sibTrans" cxnId="{27BAB8A7-F3B5-4997-945E-B88A79D6F529}">
      <dgm:prSet/>
      <dgm:spPr/>
      <dgm:t>
        <a:bodyPr/>
        <a:lstStyle/>
        <a:p>
          <a:endParaRPr lang="ru-RU" sz="1400"/>
        </a:p>
      </dgm:t>
    </dgm:pt>
    <dgm:pt modelId="{2E190F07-8794-461F-94B5-8800C2F74153}">
      <dgm:prSet phldrT="[Текст]" custT="1"/>
      <dgm:spPr>
        <a:solidFill>
          <a:srgbClr val="255E91">
            <a:alpha val="90000"/>
          </a:srgbClr>
        </a:solidFill>
      </dgm:spPr>
      <dgm:t>
        <a:bodyPr lIns="36000" tIns="36000" rIns="36000" bIns="36000"/>
        <a:lstStyle/>
        <a:p>
          <a:r>
            <a:rPr lang="ru-RU" sz="1200" dirty="0">
              <a:solidFill>
                <a:schemeClr val="bg1"/>
              </a:solidFill>
            </a:rPr>
            <a:t>«Спортивный центр с универсальным игровым залом и плоскостными спортивными сооружениями в г. Мегионе»</a:t>
          </a:r>
        </a:p>
      </dgm:t>
    </dgm:pt>
    <dgm:pt modelId="{A5771A35-790D-48EE-BA89-56EB4CF331B0}" type="parTrans" cxnId="{2B4B238B-5B49-41FB-BC0D-527F52785F3A}">
      <dgm:prSet/>
      <dgm:spPr/>
      <dgm:t>
        <a:bodyPr/>
        <a:lstStyle/>
        <a:p>
          <a:endParaRPr lang="ru-RU" sz="1400"/>
        </a:p>
      </dgm:t>
    </dgm:pt>
    <dgm:pt modelId="{7679E3A3-33B1-4356-8CD6-991B88378CF3}" type="sibTrans" cxnId="{2B4B238B-5B49-41FB-BC0D-527F52785F3A}">
      <dgm:prSet/>
      <dgm:spPr/>
      <dgm:t>
        <a:bodyPr/>
        <a:lstStyle/>
        <a:p>
          <a:endParaRPr lang="ru-RU" sz="1400"/>
        </a:p>
      </dgm:t>
    </dgm:pt>
    <dgm:pt modelId="{CBBD3DAC-48E7-482F-BFAB-67D54F05B66C}">
      <dgm:prSet phldrT="[Текст]" custT="1"/>
      <dgm:spPr/>
      <dgm:t>
        <a:bodyPr/>
        <a:lstStyle/>
        <a:p>
          <a:r>
            <a:rPr lang="ru-RU" sz="1400" dirty="0"/>
            <a:t>Строительство за счет привлеченных средств</a:t>
          </a:r>
        </a:p>
      </dgm:t>
    </dgm:pt>
    <dgm:pt modelId="{A1758086-65D9-4F72-998F-F6A1A6276997}" type="parTrans" cxnId="{00666111-20ED-4EEF-B61C-7F711A02B98F}">
      <dgm:prSet/>
      <dgm:spPr/>
      <dgm:t>
        <a:bodyPr/>
        <a:lstStyle/>
        <a:p>
          <a:endParaRPr lang="ru-RU" sz="1400"/>
        </a:p>
      </dgm:t>
    </dgm:pt>
    <dgm:pt modelId="{7DA0D8C3-708F-4212-97A5-7127DA6BAADE}" type="sibTrans" cxnId="{00666111-20ED-4EEF-B61C-7F711A02B98F}">
      <dgm:prSet/>
      <dgm:spPr/>
      <dgm:t>
        <a:bodyPr/>
        <a:lstStyle/>
        <a:p>
          <a:endParaRPr lang="ru-RU" sz="1400"/>
        </a:p>
      </dgm:t>
    </dgm:pt>
    <dgm:pt modelId="{28CD7EB0-35F9-46AD-9B27-C81F23BD90CC}">
      <dgm:prSet phldrT="[Текст]" custT="1"/>
      <dgm:spPr>
        <a:solidFill>
          <a:srgbClr val="255E91">
            <a:alpha val="90000"/>
          </a:srgbClr>
        </a:solidFill>
      </dgm:spPr>
      <dgm:t>
        <a:bodyPr lIns="36000" tIns="36000" rIns="36000" bIns="36000" anchor="ctr" anchorCtr="0"/>
        <a:lstStyle/>
        <a:p>
          <a:r>
            <a:rPr lang="ru-RU" sz="1400" dirty="0">
              <a:solidFill>
                <a:schemeClr val="bg1"/>
              </a:solidFill>
            </a:rPr>
            <a:t>«Крытый хоккейный корт в </a:t>
          </a:r>
          <a:r>
            <a:rPr lang="ru-RU" sz="1400" dirty="0" err="1">
              <a:solidFill>
                <a:schemeClr val="bg1"/>
              </a:solidFill>
            </a:rPr>
            <a:t>пгт</a:t>
          </a:r>
          <a:r>
            <a:rPr lang="ru-RU" sz="1400" dirty="0">
              <a:solidFill>
                <a:schemeClr val="bg1"/>
              </a:solidFill>
            </a:rPr>
            <a:t>. </a:t>
          </a:r>
          <a:r>
            <a:rPr lang="ru-RU" sz="1400" dirty="0" err="1">
              <a:solidFill>
                <a:schemeClr val="bg1"/>
              </a:solidFill>
            </a:rPr>
            <a:t>Новоаганск</a:t>
          </a:r>
          <a:r>
            <a:rPr lang="ru-RU" sz="1400" dirty="0">
              <a:solidFill>
                <a:schemeClr val="bg1"/>
              </a:solidFill>
            </a:rPr>
            <a:t>»</a:t>
          </a:r>
        </a:p>
      </dgm:t>
    </dgm:pt>
    <dgm:pt modelId="{7D167A86-01CF-44B9-8A8F-3BF12E5F4C41}" type="parTrans" cxnId="{962458A5-870B-46FB-A16F-ED3148AAF8DE}">
      <dgm:prSet/>
      <dgm:spPr/>
      <dgm:t>
        <a:bodyPr/>
        <a:lstStyle/>
        <a:p>
          <a:endParaRPr lang="ru-RU" sz="1400"/>
        </a:p>
      </dgm:t>
    </dgm:pt>
    <dgm:pt modelId="{C1649B95-3203-4F8E-9855-43577AE618B6}" type="sibTrans" cxnId="{962458A5-870B-46FB-A16F-ED3148AAF8DE}">
      <dgm:prSet/>
      <dgm:spPr/>
      <dgm:t>
        <a:bodyPr/>
        <a:lstStyle/>
        <a:p>
          <a:endParaRPr lang="ru-RU" sz="1400"/>
        </a:p>
      </dgm:t>
    </dgm:pt>
    <dgm:pt modelId="{D0CE9EB7-5266-4BA5-AA78-123CBE2DB21B}">
      <dgm:prSet phldrT="[Текст]" custT="1"/>
      <dgm:spPr/>
      <dgm:t>
        <a:bodyPr lIns="36000" tIns="36000" rIns="36000" bIns="36000"/>
        <a:lstStyle/>
        <a:p>
          <a:r>
            <a:rPr lang="ru-RU" sz="1400" dirty="0"/>
            <a:t>Приобретено для передачи в муниципальные образования</a:t>
          </a:r>
        </a:p>
      </dgm:t>
    </dgm:pt>
    <dgm:pt modelId="{0C1A4413-EA85-4CFD-A5B5-8B8164FB15A6}" type="parTrans" cxnId="{67FF7733-9BBC-4D0B-9F59-AB1165EAE587}">
      <dgm:prSet/>
      <dgm:spPr/>
      <dgm:t>
        <a:bodyPr/>
        <a:lstStyle/>
        <a:p>
          <a:endParaRPr lang="ru-RU" sz="1400"/>
        </a:p>
      </dgm:t>
    </dgm:pt>
    <dgm:pt modelId="{C5FBA249-12EB-4618-8C21-5650FC93BFB2}" type="sibTrans" cxnId="{67FF7733-9BBC-4D0B-9F59-AB1165EAE587}">
      <dgm:prSet/>
      <dgm:spPr/>
      <dgm:t>
        <a:bodyPr/>
        <a:lstStyle/>
        <a:p>
          <a:endParaRPr lang="ru-RU" sz="1400"/>
        </a:p>
      </dgm:t>
    </dgm:pt>
    <dgm:pt modelId="{36D8AC61-DF62-43CC-9239-B5E6FBE995CD}">
      <dgm:prSet phldrT="[Текст]" custT="1"/>
      <dgm:spPr>
        <a:solidFill>
          <a:srgbClr val="255E91">
            <a:alpha val="90000"/>
          </a:srgbClr>
        </a:solidFill>
      </dgm:spPr>
      <dgm:t>
        <a:bodyPr/>
        <a:lstStyle/>
        <a:p>
          <a:r>
            <a:rPr lang="ru-RU" sz="1400" dirty="0">
              <a:solidFill>
                <a:schemeClr val="bg1"/>
              </a:solidFill>
            </a:rPr>
            <a:t>38 турниковых комплексов стрит </a:t>
          </a:r>
          <a:r>
            <a:rPr lang="ru-RU" sz="1400" dirty="0" err="1">
              <a:solidFill>
                <a:schemeClr val="bg1"/>
              </a:solidFill>
            </a:rPr>
            <a:t>воркаут</a:t>
          </a:r>
          <a:endParaRPr lang="ru-RU" sz="1400" dirty="0">
            <a:solidFill>
              <a:schemeClr val="bg1"/>
            </a:solidFill>
          </a:endParaRPr>
        </a:p>
      </dgm:t>
    </dgm:pt>
    <dgm:pt modelId="{CD549C7A-4AE5-45D6-86FB-4601E2CE5600}" type="parTrans" cxnId="{7F092EB5-7743-4E95-8C21-491602AA922F}">
      <dgm:prSet/>
      <dgm:spPr/>
      <dgm:t>
        <a:bodyPr/>
        <a:lstStyle/>
        <a:p>
          <a:endParaRPr lang="ru-RU" sz="1400"/>
        </a:p>
      </dgm:t>
    </dgm:pt>
    <dgm:pt modelId="{2875FC17-3619-43D2-B574-848C30D1A52F}" type="sibTrans" cxnId="{7F092EB5-7743-4E95-8C21-491602AA922F}">
      <dgm:prSet/>
      <dgm:spPr/>
      <dgm:t>
        <a:bodyPr/>
        <a:lstStyle/>
        <a:p>
          <a:endParaRPr lang="ru-RU" sz="1400"/>
        </a:p>
      </dgm:t>
    </dgm:pt>
    <dgm:pt modelId="{AB0801F8-335E-407B-9B55-FC2F089A2307}">
      <dgm:prSet phldrT="[Текст]" custT="1"/>
      <dgm:spPr>
        <a:solidFill>
          <a:srgbClr val="255E91">
            <a:alpha val="90000"/>
          </a:srgbClr>
        </a:solidFill>
      </dgm:spPr>
      <dgm:t>
        <a:bodyPr lIns="36000" tIns="36000" rIns="36000" bIns="36000"/>
        <a:lstStyle/>
        <a:p>
          <a:r>
            <a:rPr lang="ru-RU" sz="1400" dirty="0">
              <a:solidFill>
                <a:schemeClr val="bg1"/>
              </a:solidFill>
            </a:rPr>
            <a:t>«Спортивный комплекс «Модуль» для развития адаптивного спорта в </a:t>
          </a:r>
          <a:r>
            <a:rPr lang="ru-RU" sz="1400" dirty="0" err="1">
              <a:solidFill>
                <a:schemeClr val="bg1"/>
              </a:solidFill>
            </a:rPr>
            <a:t>г.Нижневартовске</a:t>
          </a:r>
          <a:endParaRPr lang="ru-RU" sz="1400" dirty="0">
            <a:solidFill>
              <a:schemeClr val="bg1"/>
            </a:solidFill>
          </a:endParaRPr>
        </a:p>
      </dgm:t>
    </dgm:pt>
    <dgm:pt modelId="{0028CC01-474B-48F3-9269-B9BF8EED5CB6}" type="parTrans" cxnId="{BDA383DE-722F-49AA-A6BE-58BF268045F2}">
      <dgm:prSet/>
      <dgm:spPr/>
      <dgm:t>
        <a:bodyPr/>
        <a:lstStyle/>
        <a:p>
          <a:endParaRPr lang="ru-RU" sz="1400"/>
        </a:p>
      </dgm:t>
    </dgm:pt>
    <dgm:pt modelId="{D3477FFE-F59A-4981-8D02-CAB67213319F}" type="sibTrans" cxnId="{BDA383DE-722F-49AA-A6BE-58BF268045F2}">
      <dgm:prSet/>
      <dgm:spPr/>
      <dgm:t>
        <a:bodyPr/>
        <a:lstStyle/>
        <a:p>
          <a:endParaRPr lang="ru-RU" sz="1400"/>
        </a:p>
      </dgm:t>
    </dgm:pt>
    <dgm:pt modelId="{8F9AA02F-39FE-4C17-AEA8-8DF5EB54DA4B}">
      <dgm:prSet phldrT="[Текст]" custT="1"/>
      <dgm:spPr>
        <a:solidFill>
          <a:srgbClr val="255E91">
            <a:alpha val="90000"/>
          </a:srgbClr>
        </a:solidFill>
      </dgm:spPr>
      <dgm:t>
        <a:bodyPr lIns="36000" tIns="36000" rIns="36000" bIns="36000"/>
        <a:lstStyle/>
        <a:p>
          <a:r>
            <a:rPr lang="ru-RU" sz="1200" dirty="0">
              <a:solidFill>
                <a:schemeClr val="bg1"/>
              </a:solidFill>
            </a:rPr>
            <a:t>«Физкультурно-спортивный комплекс с универсальным игровым залом в г. Югорск»</a:t>
          </a:r>
        </a:p>
      </dgm:t>
    </dgm:pt>
    <dgm:pt modelId="{E7FE8596-D34F-4074-A38A-992CBA9C0B7E}" type="parTrans" cxnId="{B8B5C667-9936-43D6-87B7-32D6C87C90B2}">
      <dgm:prSet/>
      <dgm:spPr/>
      <dgm:t>
        <a:bodyPr/>
        <a:lstStyle/>
        <a:p>
          <a:endParaRPr lang="ru-RU" sz="1400"/>
        </a:p>
      </dgm:t>
    </dgm:pt>
    <dgm:pt modelId="{B8991D26-920D-4E21-BA7D-03F1C73DB642}" type="sibTrans" cxnId="{B8B5C667-9936-43D6-87B7-32D6C87C90B2}">
      <dgm:prSet/>
      <dgm:spPr/>
      <dgm:t>
        <a:bodyPr/>
        <a:lstStyle/>
        <a:p>
          <a:endParaRPr lang="ru-RU" sz="1400"/>
        </a:p>
      </dgm:t>
    </dgm:pt>
    <dgm:pt modelId="{F0F0B6BA-ACE8-438D-8A02-B251241AE7D0}">
      <dgm:prSet phldrT="[Текст]" custT="1"/>
      <dgm:spPr>
        <a:solidFill>
          <a:srgbClr val="255E91">
            <a:alpha val="90000"/>
          </a:srgbClr>
        </a:solidFill>
      </dgm:spPr>
      <dgm:t>
        <a:bodyPr lIns="36000" tIns="36000" rIns="36000" bIns="36000" anchor="ctr" anchorCtr="0"/>
        <a:lstStyle/>
        <a:p>
          <a:r>
            <a:rPr lang="ru-RU" sz="1400" dirty="0">
              <a:solidFill>
                <a:schemeClr val="bg1"/>
              </a:solidFill>
            </a:rPr>
            <a:t>«Региональный центр спортивной подготовки в городе Когалыме»</a:t>
          </a:r>
        </a:p>
      </dgm:t>
    </dgm:pt>
    <dgm:pt modelId="{E7C20BF1-1AB0-40E7-962F-A50FE41B1B4C}" type="parTrans" cxnId="{55A553B7-E798-4DD4-8023-321DED5B20BE}">
      <dgm:prSet/>
      <dgm:spPr/>
      <dgm:t>
        <a:bodyPr/>
        <a:lstStyle/>
        <a:p>
          <a:endParaRPr lang="ru-RU" sz="1400"/>
        </a:p>
      </dgm:t>
    </dgm:pt>
    <dgm:pt modelId="{8D1653AB-C923-43D7-91CF-E8612BBA2B18}" type="sibTrans" cxnId="{55A553B7-E798-4DD4-8023-321DED5B20BE}">
      <dgm:prSet/>
      <dgm:spPr/>
      <dgm:t>
        <a:bodyPr/>
        <a:lstStyle/>
        <a:p>
          <a:endParaRPr lang="ru-RU" sz="1400"/>
        </a:p>
      </dgm:t>
    </dgm:pt>
    <dgm:pt modelId="{8306EFA5-8876-4823-AF6F-24653167607B}">
      <dgm:prSet phldrT="[Текст]" custT="1"/>
      <dgm:spPr>
        <a:solidFill>
          <a:srgbClr val="255E91">
            <a:alpha val="90000"/>
          </a:srgbClr>
        </a:solidFill>
      </dgm:spPr>
      <dgm:t>
        <a:bodyPr lIns="36000" tIns="36000" rIns="36000" bIns="36000" anchor="ctr" anchorCtr="0"/>
        <a:lstStyle/>
        <a:p>
          <a:endParaRPr lang="ru-RU" sz="1400" dirty="0">
            <a:solidFill>
              <a:schemeClr val="bg1"/>
            </a:solidFill>
          </a:endParaRPr>
        </a:p>
      </dgm:t>
    </dgm:pt>
    <dgm:pt modelId="{380FC985-DB45-4C8B-BD7E-6F9160D1BF5E}" type="parTrans" cxnId="{AAB43F17-882C-4A3E-98E0-2A0FB35C95A6}">
      <dgm:prSet/>
      <dgm:spPr/>
      <dgm:t>
        <a:bodyPr/>
        <a:lstStyle/>
        <a:p>
          <a:endParaRPr lang="ru-RU" sz="1400"/>
        </a:p>
      </dgm:t>
    </dgm:pt>
    <dgm:pt modelId="{29B5E388-4BEE-4B76-8B5A-B8C21E7C093A}" type="sibTrans" cxnId="{AAB43F17-882C-4A3E-98E0-2A0FB35C95A6}">
      <dgm:prSet/>
      <dgm:spPr/>
      <dgm:t>
        <a:bodyPr/>
        <a:lstStyle/>
        <a:p>
          <a:endParaRPr lang="ru-RU" sz="1400"/>
        </a:p>
      </dgm:t>
    </dgm:pt>
    <dgm:pt modelId="{5667E4C1-730D-47E7-824D-D183F614B83C}">
      <dgm:prSet phldrT="[Текст]" custT="1"/>
      <dgm:spPr>
        <a:solidFill>
          <a:srgbClr val="255E91">
            <a:alpha val="90000"/>
          </a:srgbClr>
        </a:solidFill>
      </dgm:spPr>
      <dgm:t>
        <a:bodyPr lIns="36000" tIns="36000" rIns="36000" bIns="36000"/>
        <a:lstStyle/>
        <a:p>
          <a:endParaRPr lang="ru-RU" sz="200" dirty="0">
            <a:solidFill>
              <a:schemeClr val="bg1"/>
            </a:solidFill>
          </a:endParaRPr>
        </a:p>
      </dgm:t>
    </dgm:pt>
    <dgm:pt modelId="{4FB3C323-E8DA-4EA4-8BBE-55EF5D425D79}" type="parTrans" cxnId="{5F8B0882-0F05-4428-A668-350B1B5E6947}">
      <dgm:prSet/>
      <dgm:spPr/>
      <dgm:t>
        <a:bodyPr/>
        <a:lstStyle/>
        <a:p>
          <a:endParaRPr lang="ru-RU" sz="1400"/>
        </a:p>
      </dgm:t>
    </dgm:pt>
    <dgm:pt modelId="{E5FF888A-C7E7-4AA7-8512-9051863F23ED}" type="sibTrans" cxnId="{5F8B0882-0F05-4428-A668-350B1B5E6947}">
      <dgm:prSet/>
      <dgm:spPr/>
      <dgm:t>
        <a:bodyPr/>
        <a:lstStyle/>
        <a:p>
          <a:endParaRPr lang="ru-RU" sz="1400"/>
        </a:p>
      </dgm:t>
    </dgm:pt>
    <dgm:pt modelId="{1A16A113-5073-427F-8A09-7DC0AC96F54F}" type="pres">
      <dgm:prSet presAssocID="{C5233F48-36B2-4B58-A485-FF2DDD9B8E40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A811529C-580C-42BD-BB72-A18EB45C821E}" type="pres">
      <dgm:prSet presAssocID="{C5233F48-36B2-4B58-A485-FF2DDD9B8E40}" presName="children" presStyleCnt="0"/>
      <dgm:spPr/>
    </dgm:pt>
    <dgm:pt modelId="{010C6089-3383-491E-B7F3-866A6FB37819}" type="pres">
      <dgm:prSet presAssocID="{C5233F48-36B2-4B58-A485-FF2DDD9B8E40}" presName="child1group" presStyleCnt="0"/>
      <dgm:spPr/>
    </dgm:pt>
    <dgm:pt modelId="{E34CFD13-FDAD-4A86-BA0B-39731AD98C9E}" type="pres">
      <dgm:prSet presAssocID="{C5233F48-36B2-4B58-A485-FF2DDD9B8E40}" presName="child1" presStyleLbl="bgAcc1" presStyleIdx="0" presStyleCnt="4" custScaleX="118166" custLinFactNeighborX="-25587"/>
      <dgm:spPr/>
    </dgm:pt>
    <dgm:pt modelId="{C0A008A1-5907-446E-AFA1-4345DE3305C7}" type="pres">
      <dgm:prSet presAssocID="{C5233F48-36B2-4B58-A485-FF2DDD9B8E40}" presName="child1Text" presStyleLbl="bgAcc1" presStyleIdx="0" presStyleCnt="4">
        <dgm:presLayoutVars>
          <dgm:bulletEnabled val="1"/>
        </dgm:presLayoutVars>
      </dgm:prSet>
      <dgm:spPr/>
    </dgm:pt>
    <dgm:pt modelId="{2F415A6E-B59A-46FA-99D4-7C7369998F54}" type="pres">
      <dgm:prSet presAssocID="{C5233F48-36B2-4B58-A485-FF2DDD9B8E40}" presName="child2group" presStyleCnt="0"/>
      <dgm:spPr/>
    </dgm:pt>
    <dgm:pt modelId="{131EE844-7061-4370-99C8-C407052F5659}" type="pres">
      <dgm:prSet presAssocID="{C5233F48-36B2-4B58-A485-FF2DDD9B8E40}" presName="child2" presStyleLbl="bgAcc1" presStyleIdx="1" presStyleCnt="4" custScaleX="117274" custLinFactNeighborX="31084"/>
      <dgm:spPr/>
    </dgm:pt>
    <dgm:pt modelId="{8C918B7B-DA43-45B5-8E7C-8DC00A3E903F}" type="pres">
      <dgm:prSet presAssocID="{C5233F48-36B2-4B58-A485-FF2DDD9B8E40}" presName="child2Text" presStyleLbl="bgAcc1" presStyleIdx="1" presStyleCnt="4">
        <dgm:presLayoutVars>
          <dgm:bulletEnabled val="1"/>
        </dgm:presLayoutVars>
      </dgm:prSet>
      <dgm:spPr/>
    </dgm:pt>
    <dgm:pt modelId="{56CE9E62-70A9-4455-9855-7412DBEF7FEB}" type="pres">
      <dgm:prSet presAssocID="{C5233F48-36B2-4B58-A485-FF2DDD9B8E40}" presName="child3group" presStyleCnt="0"/>
      <dgm:spPr/>
    </dgm:pt>
    <dgm:pt modelId="{9CFAF670-86D1-4180-9B75-8E459D0ED1F9}" type="pres">
      <dgm:prSet presAssocID="{C5233F48-36B2-4B58-A485-FF2DDD9B8E40}" presName="child3" presStyleLbl="bgAcc1" presStyleIdx="2" presStyleCnt="4" custScaleX="118114" custLinFactNeighborX="25883"/>
      <dgm:spPr/>
    </dgm:pt>
    <dgm:pt modelId="{D949EED3-B23A-4CEC-A131-43F9AA75C269}" type="pres">
      <dgm:prSet presAssocID="{C5233F48-36B2-4B58-A485-FF2DDD9B8E40}" presName="child3Text" presStyleLbl="bgAcc1" presStyleIdx="2" presStyleCnt="4">
        <dgm:presLayoutVars>
          <dgm:bulletEnabled val="1"/>
        </dgm:presLayoutVars>
      </dgm:prSet>
      <dgm:spPr/>
    </dgm:pt>
    <dgm:pt modelId="{1EDFF09E-8FC5-4E2F-9C54-66B723A02C22}" type="pres">
      <dgm:prSet presAssocID="{C5233F48-36B2-4B58-A485-FF2DDD9B8E40}" presName="child4group" presStyleCnt="0"/>
      <dgm:spPr/>
    </dgm:pt>
    <dgm:pt modelId="{978C149F-C053-4285-8CF9-91920072F041}" type="pres">
      <dgm:prSet presAssocID="{C5233F48-36B2-4B58-A485-FF2DDD9B8E40}" presName="child4" presStyleLbl="bgAcc1" presStyleIdx="3" presStyleCnt="4" custScaleX="122288" custLinFactNeighborX="-25302"/>
      <dgm:spPr/>
    </dgm:pt>
    <dgm:pt modelId="{4CDFF684-6304-4FC8-8F3B-F39E365D2177}" type="pres">
      <dgm:prSet presAssocID="{C5233F48-36B2-4B58-A485-FF2DDD9B8E40}" presName="child4Text" presStyleLbl="bgAcc1" presStyleIdx="3" presStyleCnt="4">
        <dgm:presLayoutVars>
          <dgm:bulletEnabled val="1"/>
        </dgm:presLayoutVars>
      </dgm:prSet>
      <dgm:spPr/>
    </dgm:pt>
    <dgm:pt modelId="{0C7ADFF9-5FCE-45E8-B010-F3843A6E9F24}" type="pres">
      <dgm:prSet presAssocID="{C5233F48-36B2-4B58-A485-FF2DDD9B8E40}" presName="childPlaceholder" presStyleCnt="0"/>
      <dgm:spPr/>
    </dgm:pt>
    <dgm:pt modelId="{01639B50-1041-4B61-AA6D-A8ABC7AF9106}" type="pres">
      <dgm:prSet presAssocID="{C5233F48-36B2-4B58-A485-FF2DDD9B8E40}" presName="circle" presStyleCnt="0"/>
      <dgm:spPr/>
    </dgm:pt>
    <dgm:pt modelId="{BD9EE91B-FEC9-4DD0-A2FA-2A8C51434B31}" type="pres">
      <dgm:prSet presAssocID="{C5233F48-36B2-4B58-A485-FF2DDD9B8E40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50ED4E3D-CC70-4BB9-B7CF-F7AD7EE6EC15}" type="pres">
      <dgm:prSet presAssocID="{C5233F48-36B2-4B58-A485-FF2DDD9B8E40}" presName="quadrant2" presStyleLbl="node1" presStyleIdx="1" presStyleCnt="4" custLinFactNeighborX="1071">
        <dgm:presLayoutVars>
          <dgm:chMax val="1"/>
          <dgm:bulletEnabled val="1"/>
        </dgm:presLayoutVars>
      </dgm:prSet>
      <dgm:spPr/>
    </dgm:pt>
    <dgm:pt modelId="{07408476-A78C-4087-AFA8-842FDBEBCA63}" type="pres">
      <dgm:prSet presAssocID="{C5233F48-36B2-4B58-A485-FF2DDD9B8E40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384FDD96-80B7-494D-AD79-9191845EC7CC}" type="pres">
      <dgm:prSet presAssocID="{C5233F48-36B2-4B58-A485-FF2DDD9B8E40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9882ADBF-7FFE-465D-93EF-AC507B3E6C13}" type="pres">
      <dgm:prSet presAssocID="{C5233F48-36B2-4B58-A485-FF2DDD9B8E40}" presName="quadrantPlaceholder" presStyleCnt="0"/>
      <dgm:spPr/>
    </dgm:pt>
    <dgm:pt modelId="{AAEC5526-C9AF-4BC1-804B-39BD0857F10D}" type="pres">
      <dgm:prSet presAssocID="{C5233F48-36B2-4B58-A485-FF2DDD9B8E40}" presName="center1" presStyleLbl="fgShp" presStyleIdx="0" presStyleCnt="2"/>
      <dgm:spPr/>
    </dgm:pt>
    <dgm:pt modelId="{67B99842-7390-4664-A859-16D21E04639E}" type="pres">
      <dgm:prSet presAssocID="{C5233F48-36B2-4B58-A485-FF2DDD9B8E40}" presName="center2" presStyleLbl="fgShp" presStyleIdx="1" presStyleCnt="2"/>
      <dgm:spPr/>
    </dgm:pt>
  </dgm:ptLst>
  <dgm:cxnLst>
    <dgm:cxn modelId="{503D270E-AAD1-425F-B1FC-FFA96648214C}" type="presOf" srcId="{03E0C580-38EC-4037-80E3-4922C4439802}" destId="{BD9EE91B-FEC9-4DD0-A2FA-2A8C51434B31}" srcOrd="0" destOrd="0" presId="urn:microsoft.com/office/officeart/2005/8/layout/cycle4"/>
    <dgm:cxn modelId="{00666111-20ED-4EEF-B61C-7F711A02B98F}" srcId="{C5233F48-36B2-4B58-A485-FF2DDD9B8E40}" destId="{CBBD3DAC-48E7-482F-BFAB-67D54F05B66C}" srcOrd="2" destOrd="0" parTransId="{A1758086-65D9-4F72-998F-F6A1A6276997}" sibTransId="{7DA0D8C3-708F-4212-97A5-7127DA6BAADE}"/>
    <dgm:cxn modelId="{E00E9F16-F0FB-4989-A695-931280E2D806}" type="presOf" srcId="{2E190F07-8794-461F-94B5-8800C2F74153}" destId="{8C918B7B-DA43-45B5-8E7C-8DC00A3E903F}" srcOrd="1" destOrd="0" presId="urn:microsoft.com/office/officeart/2005/8/layout/cycle4"/>
    <dgm:cxn modelId="{AAB43F17-882C-4A3E-98E0-2A0FB35C95A6}" srcId="{CBBD3DAC-48E7-482F-BFAB-67D54F05B66C}" destId="{8306EFA5-8876-4823-AF6F-24653167607B}" srcOrd="1" destOrd="0" parTransId="{380FC985-DB45-4C8B-BD7E-6F9160D1BF5E}" sibTransId="{29B5E388-4BEE-4B76-8B5A-B8C21E7C093A}"/>
    <dgm:cxn modelId="{F4402024-F01E-497B-9E78-315285ABABDF}" type="presOf" srcId="{5667E4C1-730D-47E7-824D-D183F614B83C}" destId="{E34CFD13-FDAD-4A86-BA0B-39731AD98C9E}" srcOrd="0" destOrd="1" presId="urn:microsoft.com/office/officeart/2005/8/layout/cycle4"/>
    <dgm:cxn modelId="{67FF7733-9BBC-4D0B-9F59-AB1165EAE587}" srcId="{C5233F48-36B2-4B58-A485-FF2DDD9B8E40}" destId="{D0CE9EB7-5266-4BA5-AA78-123CBE2DB21B}" srcOrd="3" destOrd="0" parTransId="{0C1A4413-EA85-4CFD-A5B5-8B8164FB15A6}" sibTransId="{C5FBA249-12EB-4618-8C21-5650FC93BFB2}"/>
    <dgm:cxn modelId="{F417343E-D437-45DE-B9F0-A4BA18B92866}" type="presOf" srcId="{F0F0B6BA-ACE8-438D-8A02-B251241AE7D0}" destId="{D949EED3-B23A-4CEC-A131-43F9AA75C269}" srcOrd="1" destOrd="2" presId="urn:microsoft.com/office/officeart/2005/8/layout/cycle4"/>
    <dgm:cxn modelId="{58CE615B-297E-432B-ACDD-9A43A63EE679}" type="presOf" srcId="{F0F0B6BA-ACE8-438D-8A02-B251241AE7D0}" destId="{9CFAF670-86D1-4180-9B75-8E459D0ED1F9}" srcOrd="0" destOrd="2" presId="urn:microsoft.com/office/officeart/2005/8/layout/cycle4"/>
    <dgm:cxn modelId="{28923262-00E2-45B7-992F-F178AF0A1D1D}" type="presOf" srcId="{8306EFA5-8876-4823-AF6F-24653167607B}" destId="{D949EED3-B23A-4CEC-A131-43F9AA75C269}" srcOrd="1" destOrd="1" presId="urn:microsoft.com/office/officeart/2005/8/layout/cycle4"/>
    <dgm:cxn modelId="{B8B5C667-9936-43D6-87B7-32D6C87C90B2}" srcId="{42F797A2-33FA-4ECA-A470-4620B377DAEB}" destId="{8F9AA02F-39FE-4C17-AEA8-8DF5EB54DA4B}" srcOrd="1" destOrd="0" parTransId="{E7FE8596-D34F-4074-A38A-992CBA9C0B7E}" sibTransId="{B8991D26-920D-4E21-BA7D-03F1C73DB642}"/>
    <dgm:cxn modelId="{C363075A-4230-490C-9BFF-5ED85B0A4074}" type="presOf" srcId="{5667E4C1-730D-47E7-824D-D183F614B83C}" destId="{C0A008A1-5907-446E-AFA1-4345DE3305C7}" srcOrd="1" destOrd="1" presId="urn:microsoft.com/office/officeart/2005/8/layout/cycle4"/>
    <dgm:cxn modelId="{B68AFC7B-7E87-4701-BC8D-211136169B13}" type="presOf" srcId="{36D8AC61-DF62-43CC-9239-B5E6FBE995CD}" destId="{978C149F-C053-4285-8CF9-91920072F041}" srcOrd="0" destOrd="0" presId="urn:microsoft.com/office/officeart/2005/8/layout/cycle4"/>
    <dgm:cxn modelId="{C20B0980-3256-4BF1-AFBC-7343FE5A66C3}" type="presOf" srcId="{8F9AA02F-39FE-4C17-AEA8-8DF5EB54DA4B}" destId="{131EE844-7061-4370-99C8-C407052F5659}" srcOrd="0" destOrd="1" presId="urn:microsoft.com/office/officeart/2005/8/layout/cycle4"/>
    <dgm:cxn modelId="{5F8B0882-0F05-4428-A668-350B1B5E6947}" srcId="{03E0C580-38EC-4037-80E3-4922C4439802}" destId="{5667E4C1-730D-47E7-824D-D183F614B83C}" srcOrd="1" destOrd="0" parTransId="{4FB3C323-E8DA-4EA4-8BBE-55EF5D425D79}" sibTransId="{E5FF888A-C7E7-4AA7-8512-9051863F23ED}"/>
    <dgm:cxn modelId="{4CDDB482-2EF6-416C-A9AE-69DA7FE4F06F}" type="presOf" srcId="{AB0801F8-335E-407B-9B55-FC2F089A2307}" destId="{E34CFD13-FDAD-4A86-BA0B-39731AD98C9E}" srcOrd="0" destOrd="2" presId="urn:microsoft.com/office/officeart/2005/8/layout/cycle4"/>
    <dgm:cxn modelId="{886E198A-8F3B-4E8C-A2B6-B241B1150BEB}" type="presOf" srcId="{D0CE9EB7-5266-4BA5-AA78-123CBE2DB21B}" destId="{384FDD96-80B7-494D-AD79-9191845EC7CC}" srcOrd="0" destOrd="0" presId="urn:microsoft.com/office/officeart/2005/8/layout/cycle4"/>
    <dgm:cxn modelId="{2B4B238B-5B49-41FB-BC0D-527F52785F3A}" srcId="{42F797A2-33FA-4ECA-A470-4620B377DAEB}" destId="{2E190F07-8794-461F-94B5-8800C2F74153}" srcOrd="0" destOrd="0" parTransId="{A5771A35-790D-48EE-BA89-56EB4CF331B0}" sibTransId="{7679E3A3-33B1-4356-8CD6-991B88378CF3}"/>
    <dgm:cxn modelId="{AB9C2E95-FD76-43EB-967C-151814BE7484}" type="presOf" srcId="{AB0801F8-335E-407B-9B55-FC2F089A2307}" destId="{C0A008A1-5907-446E-AFA1-4345DE3305C7}" srcOrd="1" destOrd="2" presId="urn:microsoft.com/office/officeart/2005/8/layout/cycle4"/>
    <dgm:cxn modelId="{C7491897-4482-48FE-8394-5F507361BE40}" type="presOf" srcId="{838FEB2D-7DE3-4A13-99AA-803EDE6237FB}" destId="{C0A008A1-5907-446E-AFA1-4345DE3305C7}" srcOrd="1" destOrd="0" presId="urn:microsoft.com/office/officeart/2005/8/layout/cycle4"/>
    <dgm:cxn modelId="{32985897-88A9-4FB4-AFC3-7C7C6CE72846}" type="presOf" srcId="{C5233F48-36B2-4B58-A485-FF2DDD9B8E40}" destId="{1A16A113-5073-427F-8A09-7DC0AC96F54F}" srcOrd="0" destOrd="0" presId="urn:microsoft.com/office/officeart/2005/8/layout/cycle4"/>
    <dgm:cxn modelId="{962458A5-870B-46FB-A16F-ED3148AAF8DE}" srcId="{CBBD3DAC-48E7-482F-BFAB-67D54F05B66C}" destId="{28CD7EB0-35F9-46AD-9B27-C81F23BD90CC}" srcOrd="0" destOrd="0" parTransId="{7D167A86-01CF-44B9-8A8F-3BF12E5F4C41}" sibTransId="{C1649B95-3203-4F8E-9855-43577AE618B6}"/>
    <dgm:cxn modelId="{27BAB8A7-F3B5-4997-945E-B88A79D6F529}" srcId="{C5233F48-36B2-4B58-A485-FF2DDD9B8E40}" destId="{42F797A2-33FA-4ECA-A470-4620B377DAEB}" srcOrd="1" destOrd="0" parTransId="{EA74BA97-3EB8-4F23-9A3D-4C875511E31E}" sibTransId="{2B1E1081-2128-4F22-AD87-8420DC0844A3}"/>
    <dgm:cxn modelId="{BF9086A8-1894-4C4A-810E-C5AC7DD4CA86}" srcId="{03E0C580-38EC-4037-80E3-4922C4439802}" destId="{838FEB2D-7DE3-4A13-99AA-803EDE6237FB}" srcOrd="0" destOrd="0" parTransId="{2B837A7D-208F-4BFE-A4BB-4B59AE731EF1}" sibTransId="{D4EEFE5E-B414-4E46-A4AD-3E337B0C1F15}"/>
    <dgm:cxn modelId="{A2172CAD-0B5A-4A07-B1AA-5B1D3557E1F4}" type="presOf" srcId="{838FEB2D-7DE3-4A13-99AA-803EDE6237FB}" destId="{E34CFD13-FDAD-4A86-BA0B-39731AD98C9E}" srcOrd="0" destOrd="0" presId="urn:microsoft.com/office/officeart/2005/8/layout/cycle4"/>
    <dgm:cxn modelId="{7F092EB5-7743-4E95-8C21-491602AA922F}" srcId="{D0CE9EB7-5266-4BA5-AA78-123CBE2DB21B}" destId="{36D8AC61-DF62-43CC-9239-B5E6FBE995CD}" srcOrd="0" destOrd="0" parTransId="{CD549C7A-4AE5-45D6-86FB-4601E2CE5600}" sibTransId="{2875FC17-3619-43D2-B574-848C30D1A52F}"/>
    <dgm:cxn modelId="{6872E0B5-9B41-4442-B357-FE71B60E298E}" type="presOf" srcId="{42F797A2-33FA-4ECA-A470-4620B377DAEB}" destId="{50ED4E3D-CC70-4BB9-B7CF-F7AD7EE6EC15}" srcOrd="0" destOrd="0" presId="urn:microsoft.com/office/officeart/2005/8/layout/cycle4"/>
    <dgm:cxn modelId="{55A553B7-E798-4DD4-8023-321DED5B20BE}" srcId="{CBBD3DAC-48E7-482F-BFAB-67D54F05B66C}" destId="{F0F0B6BA-ACE8-438D-8A02-B251241AE7D0}" srcOrd="2" destOrd="0" parTransId="{E7C20BF1-1AB0-40E7-962F-A50FE41B1B4C}" sibTransId="{8D1653AB-C923-43D7-91CF-E8612BBA2B18}"/>
    <dgm:cxn modelId="{8EA957BB-2D68-4C90-9ABA-8342FD1720F5}" type="presOf" srcId="{2E190F07-8794-461F-94B5-8800C2F74153}" destId="{131EE844-7061-4370-99C8-C407052F5659}" srcOrd="0" destOrd="0" presId="urn:microsoft.com/office/officeart/2005/8/layout/cycle4"/>
    <dgm:cxn modelId="{FF7DA8D7-5135-49A6-A08F-3ED51622CC8A}" type="presOf" srcId="{36D8AC61-DF62-43CC-9239-B5E6FBE995CD}" destId="{4CDFF684-6304-4FC8-8F3B-F39E365D2177}" srcOrd="1" destOrd="0" presId="urn:microsoft.com/office/officeart/2005/8/layout/cycle4"/>
    <dgm:cxn modelId="{91A5B1DD-93D8-4E70-8376-B0CD2AE80929}" srcId="{C5233F48-36B2-4B58-A485-FF2DDD9B8E40}" destId="{03E0C580-38EC-4037-80E3-4922C4439802}" srcOrd="0" destOrd="0" parTransId="{36594423-4B39-4A2E-A8E5-E8A540AFBAB3}" sibTransId="{76243976-09A6-4256-A39F-F5B193FEC4CD}"/>
    <dgm:cxn modelId="{57AAE4DD-0539-4EA5-AD8C-A0DE38682724}" type="presOf" srcId="{28CD7EB0-35F9-46AD-9B27-C81F23BD90CC}" destId="{D949EED3-B23A-4CEC-A131-43F9AA75C269}" srcOrd="1" destOrd="0" presId="urn:microsoft.com/office/officeart/2005/8/layout/cycle4"/>
    <dgm:cxn modelId="{BDA383DE-722F-49AA-A6BE-58BF268045F2}" srcId="{03E0C580-38EC-4037-80E3-4922C4439802}" destId="{AB0801F8-335E-407B-9B55-FC2F089A2307}" srcOrd="2" destOrd="0" parTransId="{0028CC01-474B-48F3-9269-B9BF8EED5CB6}" sibTransId="{D3477FFE-F59A-4981-8D02-CAB67213319F}"/>
    <dgm:cxn modelId="{395386E1-F0D1-4CA8-BCCD-70B4CAC4115B}" type="presOf" srcId="{CBBD3DAC-48E7-482F-BFAB-67D54F05B66C}" destId="{07408476-A78C-4087-AFA8-842FDBEBCA63}" srcOrd="0" destOrd="0" presId="urn:microsoft.com/office/officeart/2005/8/layout/cycle4"/>
    <dgm:cxn modelId="{E5F39BF2-78E7-42CA-9321-3DBA7BBD100A}" type="presOf" srcId="{8306EFA5-8876-4823-AF6F-24653167607B}" destId="{9CFAF670-86D1-4180-9B75-8E459D0ED1F9}" srcOrd="0" destOrd="1" presId="urn:microsoft.com/office/officeart/2005/8/layout/cycle4"/>
    <dgm:cxn modelId="{4DA0DAF4-E99F-4E56-B162-29489E0402AF}" type="presOf" srcId="{28CD7EB0-35F9-46AD-9B27-C81F23BD90CC}" destId="{9CFAF670-86D1-4180-9B75-8E459D0ED1F9}" srcOrd="0" destOrd="0" presId="urn:microsoft.com/office/officeart/2005/8/layout/cycle4"/>
    <dgm:cxn modelId="{3CF975F8-DC7A-409A-ADF8-C7AA54B03D62}" type="presOf" srcId="{8F9AA02F-39FE-4C17-AEA8-8DF5EB54DA4B}" destId="{8C918B7B-DA43-45B5-8E7C-8DC00A3E903F}" srcOrd="1" destOrd="1" presId="urn:microsoft.com/office/officeart/2005/8/layout/cycle4"/>
    <dgm:cxn modelId="{E616B525-87FF-4258-8727-7322FF055715}" type="presParOf" srcId="{1A16A113-5073-427F-8A09-7DC0AC96F54F}" destId="{A811529C-580C-42BD-BB72-A18EB45C821E}" srcOrd="0" destOrd="0" presId="urn:microsoft.com/office/officeart/2005/8/layout/cycle4"/>
    <dgm:cxn modelId="{319B4F1B-F349-4808-B603-C79160F81F95}" type="presParOf" srcId="{A811529C-580C-42BD-BB72-A18EB45C821E}" destId="{010C6089-3383-491E-B7F3-866A6FB37819}" srcOrd="0" destOrd="0" presId="urn:microsoft.com/office/officeart/2005/8/layout/cycle4"/>
    <dgm:cxn modelId="{EC0A1F01-F4E9-4B54-BAC0-C149888E6E6B}" type="presParOf" srcId="{010C6089-3383-491E-B7F3-866A6FB37819}" destId="{E34CFD13-FDAD-4A86-BA0B-39731AD98C9E}" srcOrd="0" destOrd="0" presId="urn:microsoft.com/office/officeart/2005/8/layout/cycle4"/>
    <dgm:cxn modelId="{A8F6288A-0049-4863-9B5C-EF53C1DF74BC}" type="presParOf" srcId="{010C6089-3383-491E-B7F3-866A6FB37819}" destId="{C0A008A1-5907-446E-AFA1-4345DE3305C7}" srcOrd="1" destOrd="0" presId="urn:microsoft.com/office/officeart/2005/8/layout/cycle4"/>
    <dgm:cxn modelId="{9F711BAA-9331-4002-96FE-BE3EF40170E4}" type="presParOf" srcId="{A811529C-580C-42BD-BB72-A18EB45C821E}" destId="{2F415A6E-B59A-46FA-99D4-7C7369998F54}" srcOrd="1" destOrd="0" presId="urn:microsoft.com/office/officeart/2005/8/layout/cycle4"/>
    <dgm:cxn modelId="{30BCBC93-3E91-4306-A57F-0D28DD80F072}" type="presParOf" srcId="{2F415A6E-B59A-46FA-99D4-7C7369998F54}" destId="{131EE844-7061-4370-99C8-C407052F5659}" srcOrd="0" destOrd="0" presId="urn:microsoft.com/office/officeart/2005/8/layout/cycle4"/>
    <dgm:cxn modelId="{E9C48401-5DBA-4F06-98D2-C85AE41E6C1D}" type="presParOf" srcId="{2F415A6E-B59A-46FA-99D4-7C7369998F54}" destId="{8C918B7B-DA43-45B5-8E7C-8DC00A3E903F}" srcOrd="1" destOrd="0" presId="urn:microsoft.com/office/officeart/2005/8/layout/cycle4"/>
    <dgm:cxn modelId="{CA87F05F-794A-4A14-81D2-F4FD465EA115}" type="presParOf" srcId="{A811529C-580C-42BD-BB72-A18EB45C821E}" destId="{56CE9E62-70A9-4455-9855-7412DBEF7FEB}" srcOrd="2" destOrd="0" presId="urn:microsoft.com/office/officeart/2005/8/layout/cycle4"/>
    <dgm:cxn modelId="{961FBF2B-50AE-4CE1-833A-A82801B224CA}" type="presParOf" srcId="{56CE9E62-70A9-4455-9855-7412DBEF7FEB}" destId="{9CFAF670-86D1-4180-9B75-8E459D0ED1F9}" srcOrd="0" destOrd="0" presId="urn:microsoft.com/office/officeart/2005/8/layout/cycle4"/>
    <dgm:cxn modelId="{877308C6-6CD7-41B3-9FE0-6C5E8D6412D7}" type="presParOf" srcId="{56CE9E62-70A9-4455-9855-7412DBEF7FEB}" destId="{D949EED3-B23A-4CEC-A131-43F9AA75C269}" srcOrd="1" destOrd="0" presId="urn:microsoft.com/office/officeart/2005/8/layout/cycle4"/>
    <dgm:cxn modelId="{26BE236D-C6E5-475B-873B-0ACE70AB6CB0}" type="presParOf" srcId="{A811529C-580C-42BD-BB72-A18EB45C821E}" destId="{1EDFF09E-8FC5-4E2F-9C54-66B723A02C22}" srcOrd="3" destOrd="0" presId="urn:microsoft.com/office/officeart/2005/8/layout/cycle4"/>
    <dgm:cxn modelId="{880BC26F-5676-445E-AD49-BE385EFBAAEF}" type="presParOf" srcId="{1EDFF09E-8FC5-4E2F-9C54-66B723A02C22}" destId="{978C149F-C053-4285-8CF9-91920072F041}" srcOrd="0" destOrd="0" presId="urn:microsoft.com/office/officeart/2005/8/layout/cycle4"/>
    <dgm:cxn modelId="{6C4796B2-9500-4BE5-9B8D-70D0A6D2313C}" type="presParOf" srcId="{1EDFF09E-8FC5-4E2F-9C54-66B723A02C22}" destId="{4CDFF684-6304-4FC8-8F3B-F39E365D2177}" srcOrd="1" destOrd="0" presId="urn:microsoft.com/office/officeart/2005/8/layout/cycle4"/>
    <dgm:cxn modelId="{6EAB602A-462E-4191-9A17-03FF97DA42CB}" type="presParOf" srcId="{A811529C-580C-42BD-BB72-A18EB45C821E}" destId="{0C7ADFF9-5FCE-45E8-B010-F3843A6E9F24}" srcOrd="4" destOrd="0" presId="urn:microsoft.com/office/officeart/2005/8/layout/cycle4"/>
    <dgm:cxn modelId="{BB617288-16DF-4670-A5AC-1A5FD0C76C2E}" type="presParOf" srcId="{1A16A113-5073-427F-8A09-7DC0AC96F54F}" destId="{01639B50-1041-4B61-AA6D-A8ABC7AF9106}" srcOrd="1" destOrd="0" presId="urn:microsoft.com/office/officeart/2005/8/layout/cycle4"/>
    <dgm:cxn modelId="{E165EDA5-01D9-4ACB-958A-4DD29119A64D}" type="presParOf" srcId="{01639B50-1041-4B61-AA6D-A8ABC7AF9106}" destId="{BD9EE91B-FEC9-4DD0-A2FA-2A8C51434B31}" srcOrd="0" destOrd="0" presId="urn:microsoft.com/office/officeart/2005/8/layout/cycle4"/>
    <dgm:cxn modelId="{7C8C88E5-C730-47DA-B52F-A93BA4BCBA59}" type="presParOf" srcId="{01639B50-1041-4B61-AA6D-A8ABC7AF9106}" destId="{50ED4E3D-CC70-4BB9-B7CF-F7AD7EE6EC15}" srcOrd="1" destOrd="0" presId="urn:microsoft.com/office/officeart/2005/8/layout/cycle4"/>
    <dgm:cxn modelId="{5F082B43-5A6C-494F-8EBC-26F1EAF471AD}" type="presParOf" srcId="{01639B50-1041-4B61-AA6D-A8ABC7AF9106}" destId="{07408476-A78C-4087-AFA8-842FDBEBCA63}" srcOrd="2" destOrd="0" presId="urn:microsoft.com/office/officeart/2005/8/layout/cycle4"/>
    <dgm:cxn modelId="{0C271D36-80C0-427E-A11B-1EBDEA447E76}" type="presParOf" srcId="{01639B50-1041-4B61-AA6D-A8ABC7AF9106}" destId="{384FDD96-80B7-494D-AD79-9191845EC7CC}" srcOrd="3" destOrd="0" presId="urn:microsoft.com/office/officeart/2005/8/layout/cycle4"/>
    <dgm:cxn modelId="{B3B246F5-5C00-4579-9D79-B8E224533345}" type="presParOf" srcId="{01639B50-1041-4B61-AA6D-A8ABC7AF9106}" destId="{9882ADBF-7FFE-465D-93EF-AC507B3E6C13}" srcOrd="4" destOrd="0" presId="urn:microsoft.com/office/officeart/2005/8/layout/cycle4"/>
    <dgm:cxn modelId="{8F68514F-357A-4A11-AE21-EFF72EF13556}" type="presParOf" srcId="{1A16A113-5073-427F-8A09-7DC0AC96F54F}" destId="{AAEC5526-C9AF-4BC1-804B-39BD0857F10D}" srcOrd="2" destOrd="0" presId="urn:microsoft.com/office/officeart/2005/8/layout/cycle4"/>
    <dgm:cxn modelId="{136D574B-3AB8-4F21-86A1-65831F37E287}" type="presParOf" srcId="{1A16A113-5073-427F-8A09-7DC0AC96F54F}" destId="{67B99842-7390-4664-A859-16D21E04639E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04C4C-E4C4-498C-B080-E1F053E359A4}">
      <dsp:nvSpPr>
        <dsp:cNvPr id="0" name=""/>
        <dsp:cNvSpPr/>
      </dsp:nvSpPr>
      <dsp:spPr>
        <a:xfrm>
          <a:off x="0" y="3801008"/>
          <a:ext cx="8787432" cy="8318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itchFamily="18" charset="0"/>
              <a:cs typeface="Times New Roman" pitchFamily="18" charset="0"/>
            </a:rPr>
            <a:t>ВСЕРОССИЙСКИЙ ЭТАП ЛЕТНЕГО ФЕСТИВАЛЯ ГТО 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801008"/>
        <a:ext cx="8787432" cy="449222"/>
      </dsp:txXfrm>
    </dsp:sp>
    <dsp:sp modelId="{9AED0D19-82A7-4914-9149-FFA883CB8ED4}">
      <dsp:nvSpPr>
        <dsp:cNvPr id="0" name=""/>
        <dsp:cNvSpPr/>
      </dsp:nvSpPr>
      <dsp:spPr>
        <a:xfrm>
          <a:off x="0" y="4199792"/>
          <a:ext cx="4393716" cy="4502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kern="1200" dirty="0">
              <a:latin typeface="Times New Roman" pitchFamily="18" charset="0"/>
              <a:cs typeface="Times New Roman" pitchFamily="18" charset="0"/>
            </a:rPr>
            <a:t>3</a:t>
          </a:r>
          <a:r>
            <a:rPr lang="ru-RU" sz="1000" kern="1200" dirty="0">
              <a:latin typeface="Times New Roman" pitchFamily="18" charset="0"/>
              <a:cs typeface="Times New Roman" pitchFamily="18" charset="0"/>
            </a:rPr>
            <a:t> место в общекомандном зачете среди </a:t>
          </a:r>
          <a:r>
            <a:rPr lang="ru-RU" sz="1000" b="1" kern="1200" dirty="0">
              <a:latin typeface="Times New Roman" pitchFamily="18" charset="0"/>
              <a:cs typeface="Times New Roman" pitchFamily="18" charset="0"/>
            </a:rPr>
            <a:t>83</a:t>
          </a:r>
          <a:r>
            <a:rPr lang="ru-RU" sz="1000" kern="1200" dirty="0">
              <a:latin typeface="Times New Roman" pitchFamily="18" charset="0"/>
              <a:cs typeface="Times New Roman" pitchFamily="18" charset="0"/>
            </a:rPr>
            <a:t> субъектов и </a:t>
          </a:r>
          <a:r>
            <a:rPr lang="ru-RU" sz="1000" b="1" kern="1200" dirty="0">
              <a:latin typeface="Times New Roman" pitchFamily="18" charset="0"/>
              <a:cs typeface="Times New Roman" pitchFamily="18" charset="0"/>
            </a:rPr>
            <a:t>1</a:t>
          </a:r>
          <a:r>
            <a:rPr lang="ru-RU" sz="1000" kern="1200" dirty="0">
              <a:latin typeface="Times New Roman" pitchFamily="18" charset="0"/>
              <a:cs typeface="Times New Roman" pitchFamily="18" charset="0"/>
            </a:rPr>
            <a:t> место среди субъектов </a:t>
          </a:r>
          <a:r>
            <a:rPr lang="ru-RU" sz="1000" kern="1200" dirty="0" err="1">
              <a:latin typeface="Times New Roman" pitchFamily="18" charset="0"/>
              <a:cs typeface="Times New Roman" pitchFamily="18" charset="0"/>
            </a:rPr>
            <a:t>УрФО</a:t>
          </a:r>
          <a:r>
            <a:rPr lang="ru-RU" sz="1000" kern="1200" dirty="0">
              <a:latin typeface="Times New Roman" pitchFamily="18" charset="0"/>
              <a:cs typeface="Times New Roman" pitchFamily="18" charset="0"/>
            </a:rPr>
            <a:t>.</a:t>
          </a:r>
        </a:p>
      </dsp:txBody>
      <dsp:txXfrm>
        <a:off x="0" y="4199792"/>
        <a:ext cx="4393716" cy="450273"/>
      </dsp:txXfrm>
    </dsp:sp>
    <dsp:sp modelId="{8F98DC44-6FE4-4FFC-BE66-34BB69C998A6}">
      <dsp:nvSpPr>
        <dsp:cNvPr id="0" name=""/>
        <dsp:cNvSpPr/>
      </dsp:nvSpPr>
      <dsp:spPr>
        <a:xfrm>
          <a:off x="4393716" y="4182225"/>
          <a:ext cx="4393716" cy="4854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kern="1200" dirty="0">
              <a:latin typeface="Times New Roman" pitchFamily="18" charset="0"/>
              <a:cs typeface="Times New Roman" pitchFamily="18" charset="0"/>
            </a:rPr>
            <a:t>1</a:t>
          </a:r>
          <a:r>
            <a:rPr lang="ru-RU" sz="1000" kern="1200" dirty="0">
              <a:latin typeface="Times New Roman" pitchFamily="18" charset="0"/>
              <a:cs typeface="Times New Roman" pitchFamily="18" charset="0"/>
            </a:rPr>
            <a:t> место среди девушек11-12 лет в личном зачете </a:t>
          </a:r>
          <a:r>
            <a:rPr lang="ru-RU" sz="1000" kern="1200" dirty="0" err="1">
              <a:latin typeface="Times New Roman" pitchFamily="18" charset="0"/>
              <a:cs typeface="Times New Roman" pitchFamily="18" charset="0"/>
            </a:rPr>
            <a:t>г.Мегион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93716" y="4182225"/>
        <a:ext cx="4393716" cy="485406"/>
      </dsp:txXfrm>
    </dsp:sp>
    <dsp:sp modelId="{82AC2D09-52A4-4D7A-AEDC-CF480A4E3FC1}">
      <dsp:nvSpPr>
        <dsp:cNvPr id="0" name=""/>
        <dsp:cNvSpPr/>
      </dsp:nvSpPr>
      <dsp:spPr>
        <a:xfrm rot="10800000">
          <a:off x="0" y="2534035"/>
          <a:ext cx="8787432" cy="127945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 kern="1200" dirty="0">
              <a:latin typeface="Times New Roman" pitchFamily="18" charset="0"/>
              <a:cs typeface="Times New Roman" pitchFamily="18" charset="0"/>
            </a:rPr>
            <a:t>ЛЕТНИЙ ФЕСТИВАЛЬ ВСЕРОССИЙСКОГО ФИЗКУЛЬТУРНО-СПОРТИВНОГО КОМПЛЕКСА «ГОТОВ К ТРУДУ И ОБОРОНЕ» (ГТО)</a:t>
          </a:r>
        </a:p>
      </dsp:txBody>
      <dsp:txXfrm rot="-10800000">
        <a:off x="0" y="2534035"/>
        <a:ext cx="8787432" cy="449087"/>
      </dsp:txXfrm>
    </dsp:sp>
    <dsp:sp modelId="{636B156C-8460-4558-A705-A7DCC044C887}">
      <dsp:nvSpPr>
        <dsp:cNvPr id="0" name=""/>
        <dsp:cNvSpPr/>
      </dsp:nvSpPr>
      <dsp:spPr>
        <a:xfrm>
          <a:off x="3122" y="2958117"/>
          <a:ext cx="4275911" cy="4325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 kern="1200">
              <a:latin typeface="Times New Roman" pitchFamily="18" charset="0"/>
              <a:cs typeface="Times New Roman" pitchFamily="18" charset="0"/>
            </a:rPr>
            <a:t>I этап (муниципальный) – с 19 апреля по 20 мая приняло участие </a:t>
          </a:r>
          <a:r>
            <a:rPr lang="ru-RU" sz="1000" b="1" kern="1200">
              <a:latin typeface="Times New Roman" pitchFamily="18" charset="0"/>
              <a:cs typeface="Times New Roman" pitchFamily="18" charset="0"/>
            </a:rPr>
            <a:t>2 648 </a:t>
          </a:r>
          <a:r>
            <a:rPr lang="ru-RU" sz="1000" kern="1200">
              <a:latin typeface="Times New Roman" pitchFamily="18" charset="0"/>
              <a:cs typeface="Times New Roman" pitchFamily="18" charset="0"/>
            </a:rPr>
            <a:t>участников с 1 по 6 возрастных ступеней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22" y="2958117"/>
        <a:ext cx="4275911" cy="432567"/>
      </dsp:txXfrm>
    </dsp:sp>
    <dsp:sp modelId="{EDC4F9D7-F426-4E71-A5E7-50799B41AD31}">
      <dsp:nvSpPr>
        <dsp:cNvPr id="0" name=""/>
        <dsp:cNvSpPr/>
      </dsp:nvSpPr>
      <dsp:spPr>
        <a:xfrm>
          <a:off x="4279034" y="2958118"/>
          <a:ext cx="4505275" cy="43256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 kern="1200">
              <a:latin typeface="Times New Roman" pitchFamily="18" charset="0"/>
              <a:cs typeface="Times New Roman" pitchFamily="18" charset="0"/>
            </a:rPr>
            <a:t>II региональный этап -с 1 по3 июня приняли участие </a:t>
          </a:r>
          <a:r>
            <a:rPr lang="ru-RU" sz="1000" b="1" kern="1200">
              <a:latin typeface="Times New Roman" pitchFamily="18" charset="0"/>
              <a:cs typeface="Times New Roman" pitchFamily="18" charset="0"/>
            </a:rPr>
            <a:t>169 </a:t>
          </a:r>
          <a:r>
            <a:rPr lang="ru-RU" sz="1000" kern="1200">
              <a:latin typeface="Times New Roman" pitchFamily="18" charset="0"/>
              <a:cs typeface="Times New Roman" pitchFamily="18" charset="0"/>
            </a:rPr>
            <a:t>участников из </a:t>
          </a:r>
          <a:r>
            <a:rPr lang="ru-RU" sz="1000" b="1" kern="1200">
              <a:latin typeface="Times New Roman" pitchFamily="18" charset="0"/>
              <a:cs typeface="Times New Roman" pitchFamily="18" charset="0"/>
            </a:rPr>
            <a:t>22</a:t>
          </a:r>
          <a:r>
            <a:rPr lang="ru-RU" sz="1000" kern="1200">
              <a:latin typeface="Times New Roman" pitchFamily="18" charset="0"/>
              <a:cs typeface="Times New Roman" pitchFamily="18" charset="0"/>
            </a:rPr>
            <a:t> муниципальных образований округа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79034" y="2958118"/>
        <a:ext cx="4505275" cy="432563"/>
      </dsp:txXfrm>
    </dsp:sp>
    <dsp:sp modelId="{2B1569DD-927F-4B96-9E92-DA7272D047C6}">
      <dsp:nvSpPr>
        <dsp:cNvPr id="0" name=""/>
        <dsp:cNvSpPr/>
      </dsp:nvSpPr>
      <dsp:spPr>
        <a:xfrm rot="10800000">
          <a:off x="0" y="1267061"/>
          <a:ext cx="8787432" cy="127945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>
              <a:latin typeface="Times New Roman" pitchFamily="18" charset="0"/>
              <a:cs typeface="Times New Roman" pitchFamily="18" charset="0"/>
            </a:rPr>
            <a:t>ЗИМНИЙ ФЕСТИВАЛЬ ВСЕРОССИЙСКОГО ФИЗКУЛЬТУРНО-СПОРТИВНОГО КОМПЛЕКСА «ГОТОВ К ТРУДУ И ОБОРОНЕ» (ГТО)</a:t>
          </a:r>
        </a:p>
      </dsp:txBody>
      <dsp:txXfrm rot="-10800000">
        <a:off x="0" y="1267061"/>
        <a:ext cx="8787432" cy="449087"/>
      </dsp:txXfrm>
    </dsp:sp>
    <dsp:sp modelId="{DBF256D3-5BE1-49EC-AA15-5ED85BC895F4}">
      <dsp:nvSpPr>
        <dsp:cNvPr id="0" name=""/>
        <dsp:cNvSpPr/>
      </dsp:nvSpPr>
      <dsp:spPr>
        <a:xfrm>
          <a:off x="0" y="1716149"/>
          <a:ext cx="4393716" cy="3825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itchFamily="18" charset="0"/>
              <a:cs typeface="Times New Roman" pitchFamily="18" charset="0"/>
            </a:rPr>
            <a:t>I этап (муниципальный) с 29 января по 18 марта. приняло участие </a:t>
          </a:r>
          <a:r>
            <a:rPr lang="ru-RU" sz="1000" b="1" kern="1200">
              <a:latin typeface="Times New Roman" pitchFamily="18" charset="0"/>
              <a:cs typeface="Times New Roman" pitchFamily="18" charset="0"/>
            </a:rPr>
            <a:t>2 772 </a:t>
          </a:r>
          <a:r>
            <a:rPr lang="ru-RU" sz="1000" kern="1200">
              <a:latin typeface="Times New Roman" pitchFamily="18" charset="0"/>
              <a:cs typeface="Times New Roman" pitchFamily="18" charset="0"/>
            </a:rPr>
            <a:t>югорчан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716149"/>
        <a:ext cx="4393716" cy="382556"/>
      </dsp:txXfrm>
    </dsp:sp>
    <dsp:sp modelId="{FB2D4492-F266-4D12-B6C2-5842AD19F577}">
      <dsp:nvSpPr>
        <dsp:cNvPr id="0" name=""/>
        <dsp:cNvSpPr/>
      </dsp:nvSpPr>
      <dsp:spPr>
        <a:xfrm>
          <a:off x="4393716" y="1716149"/>
          <a:ext cx="4393716" cy="3825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itchFamily="18" charset="0"/>
              <a:cs typeface="Times New Roman" pitchFamily="18" charset="0"/>
            </a:rPr>
            <a:t>II (региональный) этап с 30 марта по 1 апреля приняли участие </a:t>
          </a:r>
          <a:r>
            <a:rPr lang="ru-RU" sz="1000" b="1" kern="1200">
              <a:latin typeface="Times New Roman" pitchFamily="18" charset="0"/>
              <a:cs typeface="Times New Roman" pitchFamily="18" charset="0"/>
            </a:rPr>
            <a:t>226</a:t>
          </a:r>
          <a:r>
            <a:rPr lang="ru-RU" sz="1000" kern="1200">
              <a:latin typeface="Times New Roman" pitchFamily="18" charset="0"/>
              <a:cs typeface="Times New Roman" pitchFamily="18" charset="0"/>
            </a:rPr>
            <a:t> человек из </a:t>
          </a:r>
          <a:r>
            <a:rPr lang="ru-RU" sz="1000" b="1" kern="1200">
              <a:latin typeface="Times New Roman" pitchFamily="18" charset="0"/>
              <a:cs typeface="Times New Roman" pitchFamily="18" charset="0"/>
            </a:rPr>
            <a:t>19</a:t>
          </a:r>
          <a:r>
            <a:rPr lang="ru-RU" sz="1000" kern="1200">
              <a:latin typeface="Times New Roman" pitchFamily="18" charset="0"/>
              <a:cs typeface="Times New Roman" pitchFamily="18" charset="0"/>
            </a:rPr>
            <a:t> муниципальных образований округа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93716" y="1716149"/>
        <a:ext cx="4393716" cy="382556"/>
      </dsp:txXfrm>
    </dsp:sp>
    <dsp:sp modelId="{D28968AB-7DDE-4672-9FDB-E00D5FF89B5E}">
      <dsp:nvSpPr>
        <dsp:cNvPr id="0" name=""/>
        <dsp:cNvSpPr/>
      </dsp:nvSpPr>
      <dsp:spPr>
        <a:xfrm rot="10800000">
          <a:off x="0" y="0"/>
          <a:ext cx="8787432" cy="127945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itchFamily="18" charset="0"/>
              <a:cs typeface="Times New Roman" pitchFamily="18" charset="0"/>
            </a:rPr>
            <a:t>РЕАЛИЗАЦИЯ КОМПЛЕКСА ГТО  В  ЮГРЕ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 rot="-10800000">
        <a:off x="0" y="0"/>
        <a:ext cx="8787432" cy="449087"/>
      </dsp:txXfrm>
    </dsp:sp>
    <dsp:sp modelId="{43CE6722-BE51-4C23-AEE5-C4921BC6C7FE}">
      <dsp:nvSpPr>
        <dsp:cNvPr id="0" name=""/>
        <dsp:cNvSpPr/>
      </dsp:nvSpPr>
      <dsp:spPr>
        <a:xfrm>
          <a:off x="2546" y="449175"/>
          <a:ext cx="2445720" cy="3825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itchFamily="18" charset="0"/>
              <a:cs typeface="Times New Roman" pitchFamily="18" charset="0"/>
            </a:rPr>
            <a:t>В выполнении нормативов комплекса ГТО приняли участие </a:t>
          </a:r>
          <a:r>
            <a:rPr lang="ru-RU" sz="1000" b="1" kern="1200">
              <a:latin typeface="Times New Roman" pitchFamily="18" charset="0"/>
              <a:cs typeface="Times New Roman" pitchFamily="18" charset="0"/>
            </a:rPr>
            <a:t>34 612 </a:t>
          </a:r>
          <a:r>
            <a:rPr lang="ru-RU" sz="1000" kern="1200">
              <a:latin typeface="Times New Roman" pitchFamily="18" charset="0"/>
              <a:cs typeface="Times New Roman" pitchFamily="18" charset="0"/>
            </a:rPr>
            <a:t>человек 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46" y="449175"/>
        <a:ext cx="2445720" cy="382556"/>
      </dsp:txXfrm>
    </dsp:sp>
    <dsp:sp modelId="{03CACB87-836E-4923-8B35-43C2CD030419}">
      <dsp:nvSpPr>
        <dsp:cNvPr id="0" name=""/>
        <dsp:cNvSpPr/>
      </dsp:nvSpPr>
      <dsp:spPr>
        <a:xfrm>
          <a:off x="2448267" y="449175"/>
          <a:ext cx="3890897" cy="3825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itchFamily="18" charset="0"/>
              <a:cs typeface="Times New Roman" pitchFamily="18" charset="0"/>
            </a:rPr>
            <a:t>На официальном общероссийском сайте комплекса ГТО: GTO.RU зарегистрировано </a:t>
          </a:r>
          <a:r>
            <a:rPr lang="ru-RU" sz="1000" b="1" kern="1200">
              <a:latin typeface="Times New Roman" pitchFamily="18" charset="0"/>
              <a:cs typeface="Times New Roman" pitchFamily="18" charset="0"/>
            </a:rPr>
            <a:t>145 597 </a:t>
          </a:r>
          <a:r>
            <a:rPr lang="ru-RU" sz="1000" kern="1200">
              <a:latin typeface="Times New Roman" pitchFamily="18" charset="0"/>
              <a:cs typeface="Times New Roman" pitchFamily="18" charset="0"/>
            </a:rPr>
            <a:t>жителя автономного округа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8267" y="449175"/>
        <a:ext cx="3890897" cy="382556"/>
      </dsp:txXfrm>
    </dsp:sp>
    <dsp:sp modelId="{674F2622-3858-4C82-99E8-1535C173D0D1}">
      <dsp:nvSpPr>
        <dsp:cNvPr id="0" name=""/>
        <dsp:cNvSpPr/>
      </dsp:nvSpPr>
      <dsp:spPr>
        <a:xfrm>
          <a:off x="6339164" y="449175"/>
          <a:ext cx="2445720" cy="3825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itchFamily="18" charset="0"/>
              <a:cs typeface="Times New Roman" pitchFamily="18" charset="0"/>
            </a:rPr>
            <a:t>Проведено 6 фестивалей для различных групп населения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39164" y="449175"/>
        <a:ext cx="2445720" cy="3825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FAF670-86D1-4180-9B75-8E459D0ED1F9}">
      <dsp:nvSpPr>
        <dsp:cNvPr id="0" name=""/>
        <dsp:cNvSpPr/>
      </dsp:nvSpPr>
      <dsp:spPr>
        <a:xfrm>
          <a:off x="5646116" y="3507899"/>
          <a:ext cx="3010000" cy="1650776"/>
        </a:xfrm>
        <a:prstGeom prst="roundRect">
          <a:avLst>
            <a:gd name="adj" fmla="val 10000"/>
          </a:avLst>
        </a:prstGeom>
        <a:solidFill>
          <a:srgbClr val="255E91">
            <a:alpha val="90000"/>
          </a:srgb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solidFill>
                <a:schemeClr val="bg1"/>
              </a:solidFill>
            </a:rPr>
            <a:t>«Крытый хоккейный корт в </a:t>
          </a:r>
          <a:r>
            <a:rPr lang="ru-RU" sz="1400" kern="1200" dirty="0" err="1">
              <a:solidFill>
                <a:schemeClr val="bg1"/>
              </a:solidFill>
            </a:rPr>
            <a:t>пгт</a:t>
          </a:r>
          <a:r>
            <a:rPr lang="ru-RU" sz="1400" kern="1200" dirty="0">
              <a:solidFill>
                <a:schemeClr val="bg1"/>
              </a:solidFill>
            </a:rPr>
            <a:t>. </a:t>
          </a:r>
          <a:r>
            <a:rPr lang="ru-RU" sz="1400" kern="1200" dirty="0" err="1">
              <a:solidFill>
                <a:schemeClr val="bg1"/>
              </a:solidFill>
            </a:rPr>
            <a:t>Новоаганск</a:t>
          </a:r>
          <a:r>
            <a:rPr lang="ru-RU" sz="1400" kern="1200" dirty="0">
              <a:solidFill>
                <a:schemeClr val="bg1"/>
              </a:solidFill>
            </a:rPr>
            <a:t>»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solidFill>
                <a:schemeClr val="bg1"/>
              </a:solidFill>
            </a:rPr>
            <a:t>«Региональный центр спортивной подготовки в городе Когалыме»</a:t>
          </a:r>
        </a:p>
      </dsp:txBody>
      <dsp:txXfrm>
        <a:off x="6585378" y="3956855"/>
        <a:ext cx="2034476" cy="1165558"/>
      </dsp:txXfrm>
    </dsp:sp>
    <dsp:sp modelId="{978C149F-C053-4285-8CF9-91920072F041}">
      <dsp:nvSpPr>
        <dsp:cNvPr id="0" name=""/>
        <dsp:cNvSpPr/>
      </dsp:nvSpPr>
      <dsp:spPr>
        <a:xfrm>
          <a:off x="130647" y="3507899"/>
          <a:ext cx="3116370" cy="1650776"/>
        </a:xfrm>
        <a:prstGeom prst="roundRect">
          <a:avLst>
            <a:gd name="adj" fmla="val 10000"/>
          </a:avLst>
        </a:prstGeom>
        <a:solidFill>
          <a:srgbClr val="255E91">
            <a:alpha val="90000"/>
          </a:srgb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solidFill>
                <a:schemeClr val="bg1"/>
              </a:solidFill>
            </a:rPr>
            <a:t>38 турниковых комплексов стрит </a:t>
          </a:r>
          <a:r>
            <a:rPr lang="ru-RU" sz="1400" kern="1200" dirty="0" err="1">
              <a:solidFill>
                <a:schemeClr val="bg1"/>
              </a:solidFill>
            </a:rPr>
            <a:t>воркаут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166909" y="3956855"/>
        <a:ext cx="2108935" cy="1165558"/>
      </dsp:txXfrm>
    </dsp:sp>
    <dsp:sp modelId="{131EE844-7061-4370-99C8-C407052F5659}">
      <dsp:nvSpPr>
        <dsp:cNvPr id="0" name=""/>
        <dsp:cNvSpPr/>
      </dsp:nvSpPr>
      <dsp:spPr>
        <a:xfrm>
          <a:off x="5783363" y="0"/>
          <a:ext cx="2988594" cy="1650776"/>
        </a:xfrm>
        <a:prstGeom prst="roundRect">
          <a:avLst>
            <a:gd name="adj" fmla="val 10000"/>
          </a:avLst>
        </a:prstGeom>
        <a:solidFill>
          <a:srgbClr val="255E91">
            <a:alpha val="90000"/>
          </a:srgb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36000" rIns="36000" bIns="3600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solidFill>
                <a:schemeClr val="bg1"/>
              </a:solidFill>
            </a:rPr>
            <a:t>«Спортивный центр с универсальным игровым залом и плоскостными спортивными сооружениями в г. Мегионе»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200" kern="1200" dirty="0">
              <a:solidFill>
                <a:schemeClr val="bg1"/>
              </a:solidFill>
            </a:rPr>
            <a:t>«Физкультурно-спортивный комплекс с универсальным игровым залом в г. Югорск»</a:t>
          </a:r>
        </a:p>
      </dsp:txBody>
      <dsp:txXfrm>
        <a:off x="6716204" y="36262"/>
        <a:ext cx="2019491" cy="1165558"/>
      </dsp:txXfrm>
    </dsp:sp>
    <dsp:sp modelId="{E34CFD13-FDAD-4A86-BA0B-39731AD98C9E}">
      <dsp:nvSpPr>
        <dsp:cNvPr id="0" name=""/>
        <dsp:cNvSpPr/>
      </dsp:nvSpPr>
      <dsp:spPr>
        <a:xfrm>
          <a:off x="175906" y="0"/>
          <a:ext cx="3011325" cy="1650776"/>
        </a:xfrm>
        <a:prstGeom prst="roundRect">
          <a:avLst>
            <a:gd name="adj" fmla="val 10000"/>
          </a:avLst>
        </a:prstGeom>
        <a:solidFill>
          <a:srgbClr val="255E91">
            <a:alpha val="90000"/>
          </a:srgb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36000" rIns="36000" bIns="3600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solidFill>
                <a:schemeClr val="bg1"/>
              </a:solidFill>
            </a:rPr>
            <a:t>«Спортивный комплекс с бассейном в </a:t>
          </a:r>
          <a:r>
            <a:rPr lang="ru-RU" sz="1400" kern="1200" dirty="0" err="1">
              <a:solidFill>
                <a:schemeClr val="bg1"/>
              </a:solidFill>
            </a:rPr>
            <a:t>пгт.Приобъе</a:t>
          </a:r>
          <a:r>
            <a:rPr lang="ru-RU" sz="1400" kern="1200" dirty="0">
              <a:solidFill>
                <a:schemeClr val="bg1"/>
              </a:solidFill>
            </a:rPr>
            <a:t>» Октябрьского района</a:t>
          </a:r>
        </a:p>
        <a:p>
          <a:pPr marL="57150" lvl="1" indent="-57150" algn="l" defTabSz="88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solidFill>
                <a:schemeClr val="bg1"/>
              </a:solidFill>
            </a:rPr>
            <a:t>«Спортивный комплекс «Модуль» для развития адаптивного спорта в </a:t>
          </a:r>
          <a:r>
            <a:rPr lang="ru-RU" sz="1400" kern="1200" dirty="0" err="1">
              <a:solidFill>
                <a:schemeClr val="bg1"/>
              </a:solidFill>
            </a:rPr>
            <a:t>г.Нижневартовске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212168" y="36262"/>
        <a:ext cx="2035404" cy="1165558"/>
      </dsp:txXfrm>
    </dsp:sp>
    <dsp:sp modelId="{BD9EE91B-FEC9-4DD0-A2FA-2A8C51434B31}">
      <dsp:nvSpPr>
        <dsp:cNvPr id="0" name=""/>
        <dsp:cNvSpPr/>
      </dsp:nvSpPr>
      <dsp:spPr>
        <a:xfrm>
          <a:off x="2100685" y="294044"/>
          <a:ext cx="2233706" cy="2233706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Ввод в эксплуатацию</a:t>
          </a:r>
        </a:p>
      </dsp:txBody>
      <dsp:txXfrm>
        <a:off x="2754922" y="948281"/>
        <a:ext cx="1579469" cy="1579469"/>
      </dsp:txXfrm>
    </dsp:sp>
    <dsp:sp modelId="{50ED4E3D-CC70-4BB9-B7CF-F7AD7EE6EC15}">
      <dsp:nvSpPr>
        <dsp:cNvPr id="0" name=""/>
        <dsp:cNvSpPr/>
      </dsp:nvSpPr>
      <dsp:spPr>
        <a:xfrm rot="5400000">
          <a:off x="4461488" y="294044"/>
          <a:ext cx="2233706" cy="2233706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0" tIns="99568" rIns="0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Профинансировано в рамках Государственной программы</a:t>
          </a:r>
        </a:p>
      </dsp:txBody>
      <dsp:txXfrm rot="-5400000">
        <a:off x="4461488" y="948281"/>
        <a:ext cx="1579469" cy="1579469"/>
      </dsp:txXfrm>
    </dsp:sp>
    <dsp:sp modelId="{07408476-A78C-4087-AFA8-842FDBEBCA63}">
      <dsp:nvSpPr>
        <dsp:cNvPr id="0" name=""/>
        <dsp:cNvSpPr/>
      </dsp:nvSpPr>
      <dsp:spPr>
        <a:xfrm rot="10800000">
          <a:off x="4437565" y="2630924"/>
          <a:ext cx="2233706" cy="2233706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Строительство за счет привлеченных средств</a:t>
          </a:r>
        </a:p>
      </dsp:txBody>
      <dsp:txXfrm rot="10800000">
        <a:off x="4437565" y="2630924"/>
        <a:ext cx="1579469" cy="1579469"/>
      </dsp:txXfrm>
    </dsp:sp>
    <dsp:sp modelId="{384FDD96-80B7-494D-AD79-9191845EC7CC}">
      <dsp:nvSpPr>
        <dsp:cNvPr id="0" name=""/>
        <dsp:cNvSpPr/>
      </dsp:nvSpPr>
      <dsp:spPr>
        <a:xfrm rot="16200000">
          <a:off x="2100685" y="2630924"/>
          <a:ext cx="2233706" cy="2233706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0" tIns="36000" rIns="36000" bIns="3600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Приобретено для передачи в муниципальные образования</a:t>
          </a:r>
        </a:p>
      </dsp:txBody>
      <dsp:txXfrm rot="5400000">
        <a:off x="2754922" y="2630924"/>
        <a:ext cx="1579469" cy="1579469"/>
      </dsp:txXfrm>
    </dsp:sp>
    <dsp:sp modelId="{AAEC5526-C9AF-4BC1-804B-39BD0857F10D}">
      <dsp:nvSpPr>
        <dsp:cNvPr id="0" name=""/>
        <dsp:cNvSpPr/>
      </dsp:nvSpPr>
      <dsp:spPr>
        <a:xfrm>
          <a:off x="4000367" y="2115057"/>
          <a:ext cx="771222" cy="670627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7B99842-7390-4664-A859-16D21E04639E}">
      <dsp:nvSpPr>
        <dsp:cNvPr id="0" name=""/>
        <dsp:cNvSpPr/>
      </dsp:nvSpPr>
      <dsp:spPr>
        <a:xfrm rot="10800000">
          <a:off x="4000367" y="2372990"/>
          <a:ext cx="771222" cy="670627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0.17225</cdr:x>
      <cdr:y>0.21856</cdr:y>
    </cdr:from>
    <cdr:to>
      <cdr:x>0.23523</cdr:x>
      <cdr:y>0.33957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222829D-1F5C-43C7-826E-5604A2B62457}"/>
            </a:ext>
          </a:extLst>
        </cdr:cNvPr>
        <cdr:cNvSpPr txBox="1"/>
      </cdr:nvSpPr>
      <cdr:spPr>
        <a:xfrm xmlns:a="http://schemas.openxmlformats.org/drawingml/2006/main">
          <a:off x="1378636" y="520184"/>
          <a:ext cx="50405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0.17338</cdr:x>
      <cdr:y>0.17085</cdr:y>
    </cdr:from>
    <cdr:to>
      <cdr:x>0.24593</cdr:x>
      <cdr:y>0.29507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19E7416D-EB5C-4AD0-995D-83194A2D48AF}"/>
            </a:ext>
          </a:extLst>
        </cdr:cNvPr>
        <cdr:cNvSpPr txBox="1"/>
      </cdr:nvSpPr>
      <cdr:spPr>
        <a:xfrm xmlns:a="http://schemas.openxmlformats.org/drawingml/2006/main">
          <a:off x="1387672" y="406646"/>
          <a:ext cx="580652" cy="2956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2 317</a:t>
          </a:r>
        </a:p>
      </cdr:txBody>
    </cdr:sp>
  </cdr:relSizeAnchor>
  <cdr:relSizeAnchor xmlns:cdr="http://schemas.openxmlformats.org/drawingml/2006/chartDrawing">
    <cdr:from>
      <cdr:x>0.25876</cdr:x>
      <cdr:y>0.17245</cdr:y>
    </cdr:from>
    <cdr:to>
      <cdr:x>0.33074</cdr:x>
      <cdr:y>0.29347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3BF430F2-BA16-4E97-8697-5568B881DDF5}"/>
            </a:ext>
          </a:extLst>
        </cdr:cNvPr>
        <cdr:cNvSpPr txBox="1"/>
      </cdr:nvSpPr>
      <cdr:spPr>
        <a:xfrm xmlns:a="http://schemas.openxmlformats.org/drawingml/2006/main">
          <a:off x="2070994" y="410454"/>
          <a:ext cx="576099" cy="2880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2 226</a:t>
          </a:r>
        </a:p>
      </cdr:txBody>
    </cdr:sp>
  </cdr:relSizeAnchor>
  <cdr:relSizeAnchor xmlns:cdr="http://schemas.openxmlformats.org/drawingml/2006/chartDrawing">
    <cdr:from>
      <cdr:x>0.34946</cdr:x>
      <cdr:y>0.23296</cdr:y>
    </cdr:from>
    <cdr:to>
      <cdr:x>0.42162</cdr:x>
      <cdr:y>0.32622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8C03ECD4-1BE2-4105-A611-BA7099B174DB}"/>
            </a:ext>
          </a:extLst>
        </cdr:cNvPr>
        <cdr:cNvSpPr txBox="1"/>
      </cdr:nvSpPr>
      <cdr:spPr>
        <a:xfrm xmlns:a="http://schemas.openxmlformats.org/drawingml/2006/main">
          <a:off x="2796934" y="554474"/>
          <a:ext cx="577540" cy="2219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1 839</a:t>
          </a:r>
        </a:p>
      </cdr:txBody>
    </cdr:sp>
  </cdr:relSizeAnchor>
  <cdr:relSizeAnchor xmlns:cdr="http://schemas.openxmlformats.org/drawingml/2006/chartDrawing">
    <cdr:from>
      <cdr:x>0.44103</cdr:x>
      <cdr:y>0.18086</cdr:y>
    </cdr:from>
    <cdr:to>
      <cdr:x>0.522</cdr:x>
      <cdr:y>0.27163</cdr:y>
    </cdr:to>
    <cdr:sp macro="" textlink="">
      <cdr:nvSpPr>
        <cdr:cNvPr id="6" name="TextBox 5">
          <a:extLst xmlns:a="http://schemas.openxmlformats.org/drawingml/2006/main">
            <a:ext uri="{FF2B5EF4-FFF2-40B4-BE49-F238E27FC236}">
              <a16:creationId xmlns:a16="http://schemas.microsoft.com/office/drawing/2014/main" id="{932ED665-19C9-4739-A1BB-66E6BFFECDBF}"/>
            </a:ext>
          </a:extLst>
        </cdr:cNvPr>
        <cdr:cNvSpPr txBox="1"/>
      </cdr:nvSpPr>
      <cdr:spPr>
        <a:xfrm xmlns:a="http://schemas.openxmlformats.org/drawingml/2006/main">
          <a:off x="3529817" y="430468"/>
          <a:ext cx="648051" cy="2160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2 251</a:t>
          </a:r>
        </a:p>
      </cdr:txBody>
    </cdr:sp>
  </cdr:relSizeAnchor>
  <cdr:relSizeAnchor xmlns:cdr="http://schemas.openxmlformats.org/drawingml/2006/chartDrawing">
    <cdr:from>
      <cdr:x>0.53077</cdr:x>
      <cdr:y>0.196</cdr:y>
    </cdr:from>
    <cdr:to>
      <cdr:x>0.60275</cdr:x>
      <cdr:y>0.31702</cdr:y>
    </cdr:to>
    <cdr:sp macro="" textlink="">
      <cdr:nvSpPr>
        <cdr:cNvPr id="7" name="TextBox 6">
          <a:extLst xmlns:a="http://schemas.openxmlformats.org/drawingml/2006/main">
            <a:ext uri="{FF2B5EF4-FFF2-40B4-BE49-F238E27FC236}">
              <a16:creationId xmlns:a16="http://schemas.microsoft.com/office/drawing/2014/main" id="{B717B97B-2920-4166-BCB8-3FAF725550BA}"/>
            </a:ext>
          </a:extLst>
        </cdr:cNvPr>
        <cdr:cNvSpPr txBox="1"/>
      </cdr:nvSpPr>
      <cdr:spPr>
        <a:xfrm xmlns:a="http://schemas.openxmlformats.org/drawingml/2006/main">
          <a:off x="4248046" y="466490"/>
          <a:ext cx="576098" cy="2880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2 116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0.17721</cdr:x>
      <cdr:y>0.18734</cdr:y>
    </cdr:from>
    <cdr:to>
      <cdr:x>0.23067</cdr:x>
      <cdr:y>0.29845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2EEEF4E3-FDC1-48D2-8D37-3647557AD2AB}"/>
            </a:ext>
          </a:extLst>
        </cdr:cNvPr>
        <cdr:cNvSpPr txBox="1"/>
      </cdr:nvSpPr>
      <cdr:spPr>
        <a:xfrm xmlns:a="http://schemas.openxmlformats.org/drawingml/2006/main">
          <a:off x="1432141" y="485632"/>
          <a:ext cx="432035" cy="2880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291</a:t>
          </a:r>
        </a:p>
      </cdr:txBody>
    </cdr:sp>
  </cdr:relSizeAnchor>
  <cdr:relSizeAnchor xmlns:cdr="http://schemas.openxmlformats.org/drawingml/2006/chartDrawing">
    <cdr:from>
      <cdr:x>0.26289</cdr:x>
      <cdr:y>0.24289</cdr:y>
    </cdr:from>
    <cdr:to>
      <cdr:x>0.32127</cdr:x>
      <cdr:y>0.354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4BF6ADFF-7A30-408C-BF13-5658C1A0A4EA}"/>
            </a:ext>
          </a:extLst>
        </cdr:cNvPr>
        <cdr:cNvSpPr txBox="1"/>
      </cdr:nvSpPr>
      <cdr:spPr>
        <a:xfrm xmlns:a="http://schemas.openxmlformats.org/drawingml/2006/main">
          <a:off x="2124544" y="629647"/>
          <a:ext cx="471795" cy="2880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261</a:t>
          </a:r>
        </a:p>
      </cdr:txBody>
    </cdr:sp>
  </cdr:relSizeAnchor>
  <cdr:relSizeAnchor xmlns:cdr="http://schemas.openxmlformats.org/drawingml/2006/chartDrawing">
    <cdr:from>
      <cdr:x>0.35423</cdr:x>
      <cdr:y>0.18734</cdr:y>
    </cdr:from>
    <cdr:to>
      <cdr:x>0.42551</cdr:x>
      <cdr:y>0.29845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3A7760D6-8FF7-47BC-B5E7-DD8D7AE920BB}"/>
            </a:ext>
          </a:extLst>
        </cdr:cNvPr>
        <cdr:cNvSpPr txBox="1"/>
      </cdr:nvSpPr>
      <cdr:spPr>
        <a:xfrm xmlns:a="http://schemas.openxmlformats.org/drawingml/2006/main">
          <a:off x="2862732" y="485632"/>
          <a:ext cx="576046" cy="2880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303</a:t>
          </a:r>
        </a:p>
      </cdr:txBody>
    </cdr:sp>
  </cdr:relSizeAnchor>
  <cdr:relSizeAnchor xmlns:cdr="http://schemas.openxmlformats.org/drawingml/2006/chartDrawing">
    <cdr:from>
      <cdr:x>0.45285</cdr:x>
      <cdr:y>0.13178</cdr:y>
    </cdr:from>
    <cdr:to>
      <cdr:x>0.51885</cdr:x>
      <cdr:y>0.24289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F308AAE5-596C-4593-93D1-241038F2F5EB}"/>
            </a:ext>
          </a:extLst>
        </cdr:cNvPr>
        <cdr:cNvSpPr txBox="1"/>
      </cdr:nvSpPr>
      <cdr:spPr>
        <a:xfrm xmlns:a="http://schemas.openxmlformats.org/drawingml/2006/main">
          <a:off x="3659680" y="341618"/>
          <a:ext cx="533376" cy="2880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324</a:t>
          </a:r>
        </a:p>
      </cdr:txBody>
    </cdr:sp>
  </cdr:relSizeAnchor>
  <cdr:relSizeAnchor xmlns:cdr="http://schemas.openxmlformats.org/drawingml/2006/chartDrawing">
    <cdr:from>
      <cdr:x>0.5364</cdr:x>
      <cdr:y>0.11005</cdr:y>
    </cdr:from>
    <cdr:to>
      <cdr:x>0.60768</cdr:x>
      <cdr:y>0.19339</cdr:y>
    </cdr:to>
    <cdr:sp macro="" textlink="">
      <cdr:nvSpPr>
        <cdr:cNvPr id="6" name="TextBox 5">
          <a:extLst xmlns:a="http://schemas.openxmlformats.org/drawingml/2006/main">
            <a:ext uri="{FF2B5EF4-FFF2-40B4-BE49-F238E27FC236}">
              <a16:creationId xmlns:a16="http://schemas.microsoft.com/office/drawing/2014/main" id="{68E86A89-C08F-44D1-BC8C-501706798122}"/>
            </a:ext>
          </a:extLst>
        </cdr:cNvPr>
        <cdr:cNvSpPr txBox="1"/>
      </cdr:nvSpPr>
      <cdr:spPr>
        <a:xfrm xmlns:a="http://schemas.openxmlformats.org/drawingml/2006/main">
          <a:off x="4334934" y="285288"/>
          <a:ext cx="576046" cy="216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346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6CC7-1D28-47FB-80EE-F22E2E19348D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2878-681C-4B00-8FD6-C8CA12526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156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6CC7-1D28-47FB-80EE-F22E2E19348D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2878-681C-4B00-8FD6-C8CA12526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955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6CC7-1D28-47FB-80EE-F22E2E19348D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2878-681C-4B00-8FD6-C8CA12526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16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6CC7-1D28-47FB-80EE-F22E2E19348D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2878-681C-4B00-8FD6-C8CA12526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465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6CC7-1D28-47FB-80EE-F22E2E19348D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2878-681C-4B00-8FD6-C8CA12526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559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6CC7-1D28-47FB-80EE-F22E2E19348D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2878-681C-4B00-8FD6-C8CA12526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572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6CC7-1D28-47FB-80EE-F22E2E19348D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2878-681C-4B00-8FD6-C8CA12526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440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6CC7-1D28-47FB-80EE-F22E2E19348D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2878-681C-4B00-8FD6-C8CA12526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201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6CC7-1D28-47FB-80EE-F22E2E19348D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2878-681C-4B00-8FD6-C8CA12526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892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6CC7-1D28-47FB-80EE-F22E2E19348D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2878-681C-4B00-8FD6-C8CA12526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72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6CC7-1D28-47FB-80EE-F22E2E19348D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2878-681C-4B00-8FD6-C8CA12526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215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A5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E6CC7-1D28-47FB-80EE-F22E2E19348D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E2878-681C-4B00-8FD6-C8CA12526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374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2.xml"/><Relationship Id="rId3" Type="http://schemas.openxmlformats.org/officeDocument/2006/relationships/image" Target="../media/image18.png"/><Relationship Id="rId7" Type="http://schemas.openxmlformats.org/officeDocument/2006/relationships/chart" Target="../charts/chart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7.xml"/><Relationship Id="rId4" Type="http://schemas.openxmlformats.org/officeDocument/2006/relationships/chart" Target="../charts/char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672507" cy="7029974"/>
          </a:xfrm>
          <a:prstGeom prst="rect">
            <a:avLst/>
          </a:prstGeom>
          <a:solidFill>
            <a:srgbClr val="143456"/>
          </a:solidFill>
          <a:ln>
            <a:solidFill>
              <a:srgbClr val="4472C4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араллелограмм 20">
            <a:extLst>
              <a:ext uri="{FF2B5EF4-FFF2-40B4-BE49-F238E27FC236}">
                <a16:creationId xmlns:a16="http://schemas.microsoft.com/office/drawing/2014/main" id="{9C1AC2C9-DBC4-4719-BD1E-B09838CAAE29}"/>
              </a:ext>
            </a:extLst>
          </p:cNvPr>
          <p:cNvSpPr/>
          <p:nvPr/>
        </p:nvSpPr>
        <p:spPr>
          <a:xfrm rot="1977843">
            <a:off x="532976" y="-6182844"/>
            <a:ext cx="25375456" cy="28678192"/>
          </a:xfrm>
          <a:prstGeom prst="parallelogram">
            <a:avLst/>
          </a:prstGeom>
          <a:solidFill>
            <a:srgbClr val="4573C4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22" name="Параллелограмм 21">
            <a:extLst>
              <a:ext uri="{FF2B5EF4-FFF2-40B4-BE49-F238E27FC236}">
                <a16:creationId xmlns:a16="http://schemas.microsoft.com/office/drawing/2014/main" id="{6793EABB-D2CE-49A6-80C4-90BFDB7CD4B7}"/>
              </a:ext>
            </a:extLst>
          </p:cNvPr>
          <p:cNvSpPr/>
          <p:nvPr/>
        </p:nvSpPr>
        <p:spPr>
          <a:xfrm rot="1977843">
            <a:off x="740498" y="-6236953"/>
            <a:ext cx="25522255" cy="26110030"/>
          </a:xfrm>
          <a:prstGeom prst="parallelogram">
            <a:avLst/>
          </a:prstGeom>
          <a:solidFill>
            <a:srgbClr val="3762AF">
              <a:alpha val="40000"/>
            </a:srgb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19" name="Параллелограмм 18">
            <a:extLst>
              <a:ext uri="{FF2B5EF4-FFF2-40B4-BE49-F238E27FC236}">
                <a16:creationId xmlns:a16="http://schemas.microsoft.com/office/drawing/2014/main" id="{22BFD967-5A8A-407A-AF7F-861B9FA9ED04}"/>
              </a:ext>
            </a:extLst>
          </p:cNvPr>
          <p:cNvSpPr/>
          <p:nvPr/>
        </p:nvSpPr>
        <p:spPr>
          <a:xfrm rot="1977843">
            <a:off x="4382537" y="-21371"/>
            <a:ext cx="10361963" cy="11710622"/>
          </a:xfrm>
          <a:prstGeom prst="parallelogram">
            <a:avLst/>
          </a:prstGeom>
          <a:solidFill>
            <a:srgbClr val="3762AF">
              <a:alpha val="40000"/>
            </a:srgb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2348"/>
            <a:ext cx="7608815" cy="46360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30663" y="253330"/>
            <a:ext cx="708559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Akrobat Black" panose="00000A00000000000000" pitchFamily="50" charset="-52"/>
              </a:rPr>
              <a:t>Развитие в 2018 году </a:t>
            </a:r>
          </a:p>
          <a:p>
            <a:r>
              <a:rPr lang="ru-RU" sz="2800" dirty="0">
                <a:solidFill>
                  <a:schemeClr val="bg1"/>
                </a:solidFill>
                <a:latin typeface="Akrobat Black" panose="00000A00000000000000" pitchFamily="50" charset="-52"/>
              </a:rPr>
              <a:t>физической культуры и спорта </a:t>
            </a:r>
          </a:p>
          <a:p>
            <a:r>
              <a:rPr lang="ru-RU" sz="2800" dirty="0">
                <a:solidFill>
                  <a:schemeClr val="bg1"/>
                </a:solidFill>
                <a:latin typeface="Akrobat Black" panose="00000A00000000000000" pitchFamily="50" charset="-52"/>
              </a:rPr>
              <a:t>в Ханты-Мансийском автономном округе - Югре </a:t>
            </a:r>
          </a:p>
        </p:txBody>
      </p:sp>
      <p:sp>
        <p:nvSpPr>
          <p:cNvPr id="12" name="Овал 11"/>
          <p:cNvSpPr/>
          <p:nvPr/>
        </p:nvSpPr>
        <p:spPr>
          <a:xfrm>
            <a:off x="3022298" y="4640822"/>
            <a:ext cx="716703" cy="716703"/>
          </a:xfrm>
          <a:prstGeom prst="ellipse">
            <a:avLst/>
          </a:prstGeom>
          <a:solidFill>
            <a:schemeClr val="bg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Akrobat Black" panose="00000A00000000000000" pitchFamily="50" charset="-52"/>
              </a:rPr>
              <a:t>2019</a:t>
            </a:r>
          </a:p>
        </p:txBody>
      </p:sp>
      <p:sp>
        <p:nvSpPr>
          <p:cNvPr id="16" name="Овал 15"/>
          <p:cNvSpPr/>
          <p:nvPr/>
        </p:nvSpPr>
        <p:spPr>
          <a:xfrm>
            <a:off x="7215197" y="4272992"/>
            <a:ext cx="1084533" cy="1084533"/>
          </a:xfrm>
          <a:prstGeom prst="ellipse">
            <a:avLst/>
          </a:prstGeom>
          <a:solidFill>
            <a:schemeClr val="bg1"/>
          </a:solidFill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Akrobat Black" panose="00000A00000000000000" pitchFamily="50" charset="-52"/>
              </a:rPr>
              <a:t>2025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8E1A00-6486-4B14-A793-C7697B42994E}"/>
              </a:ext>
            </a:extLst>
          </p:cNvPr>
          <p:cNvSpPr txBox="1"/>
          <p:nvPr/>
        </p:nvSpPr>
        <p:spPr>
          <a:xfrm>
            <a:off x="-276416" y="1228667"/>
            <a:ext cx="2865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Akrobat" panose="00000600000000000000" pitchFamily="50" charset="-52"/>
              </a:rPr>
              <a:t>Ханты-Мансийский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krobat" panose="00000600000000000000" pitchFamily="50" charset="-52"/>
              </a:rPr>
              <a:t>автономный округ – Югра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86" y="224903"/>
            <a:ext cx="824858" cy="938073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5665804" y="2952232"/>
            <a:ext cx="3543428" cy="1008112"/>
          </a:xfrm>
          <a:prstGeom prst="rect">
            <a:avLst/>
          </a:prstGeom>
        </p:spPr>
        <p:txBody>
          <a:bodyPr vert="horz" lIns="94640" tIns="47320" rIns="94640" bIns="47320" rtlCol="0" anchor="b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defTabSz="946404" rtl="0" eaLnBrk="1" latinLnBrk="0" hangingPunct="1">
              <a:spcBef>
                <a:spcPct val="0"/>
              </a:spcBef>
              <a:buNone/>
              <a:defRPr sz="46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94640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krobat SemiBold" panose="00000700000000000000" pitchFamily="50" charset="-52"/>
                <a:cs typeface="Times New Roman" pitchFamily="18" charset="0"/>
              </a:rPr>
              <a:t>Докладывает: </a:t>
            </a:r>
          </a:p>
          <a:p>
            <a:pPr marL="0" marR="0" lvl="0" indent="0" algn="l" defTabSz="94640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krobat SemiBold" panose="00000700000000000000" pitchFamily="50" charset="-52"/>
                <a:cs typeface="Times New Roman" pitchFamily="18" charset="0"/>
              </a:rPr>
              <a:t>Директор Департамента </a:t>
            </a:r>
          </a:p>
          <a:p>
            <a:pPr marL="0" marR="0" lvl="0" indent="0" algn="l" defTabSz="94640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krobat SemiBold" panose="00000700000000000000" pitchFamily="50" charset="-52"/>
                <a:cs typeface="Times New Roman" pitchFamily="18" charset="0"/>
              </a:rPr>
              <a:t>физической культуры и спорта</a:t>
            </a:r>
          </a:p>
          <a:p>
            <a:pPr marL="0" marR="0" lvl="0" indent="0" algn="l" defTabSz="94640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krobat SemiBold" panose="00000700000000000000" pitchFamily="50" charset="-52"/>
                <a:cs typeface="Times New Roman" pitchFamily="18" charset="0"/>
              </a:rPr>
              <a:t>Ханты-Мансийского автономного округа – Югры </a:t>
            </a:r>
          </a:p>
          <a:p>
            <a:pPr marL="0" marR="0" lvl="0" indent="0" algn="l" defTabSz="94640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krobat SemiBold" panose="00000700000000000000" pitchFamily="50" charset="-52"/>
              <a:cs typeface="Times New Roman" pitchFamily="18" charset="0"/>
            </a:endParaRPr>
          </a:p>
          <a:p>
            <a:pPr marL="0" marR="0" lvl="0" indent="0" algn="l" defTabSz="94640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krobat Black" charset="-52"/>
                <a:cs typeface="Times New Roman" pitchFamily="18" charset="0"/>
              </a:rPr>
              <a:t>Артамонов Сергей Иванович</a:t>
            </a:r>
          </a:p>
        </p:txBody>
      </p:sp>
    </p:spTree>
    <p:extLst>
      <p:ext uri="{BB962C8B-B14F-4D97-AF65-F5344CB8AC3E}">
        <p14:creationId xmlns:p14="http://schemas.microsoft.com/office/powerpoint/2010/main" val="105041640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10193"/>
            <a:ext cx="9571839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14470F-C8BE-47BB-B8B2-0963A516A58D}"/>
              </a:ext>
            </a:extLst>
          </p:cNvPr>
          <p:cNvSpPr txBox="1"/>
          <p:nvPr/>
        </p:nvSpPr>
        <p:spPr>
          <a:xfrm>
            <a:off x="1050205" y="281560"/>
            <a:ext cx="7956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Проведение спортивно-массовых мероприятий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5785B0-9B57-4695-96DA-64F98185C731}"/>
              </a:ext>
            </a:extLst>
          </p:cNvPr>
          <p:cNvSpPr txBox="1"/>
          <p:nvPr/>
        </p:nvSpPr>
        <p:spPr>
          <a:xfrm>
            <a:off x="388687" y="647339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75000"/>
                  </a:schemeClr>
                </a:solidFill>
                <a:latin typeface="Intro" panose="02000000000000000000" pitchFamily="50" charset="0"/>
              </a:rPr>
              <a:t>10</a:t>
            </a:r>
            <a:endParaRPr lang="ru-RU" sz="1100" dirty="0">
              <a:solidFill>
                <a:schemeClr val="bg1">
                  <a:lumMod val="75000"/>
                </a:schemeClr>
              </a:solidFill>
              <a:latin typeface="Akrobat" panose="00000600000000000000" pitchFamily="50" charset="-52"/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73F10E0-085A-443E-A337-FBF95FB40C39}"/>
              </a:ext>
            </a:extLst>
          </p:cNvPr>
          <p:cNvCxnSpPr>
            <a:cxnSpLocks/>
          </p:cNvCxnSpPr>
          <p:nvPr/>
        </p:nvCxnSpPr>
        <p:spPr>
          <a:xfrm>
            <a:off x="835819" y="6506885"/>
            <a:ext cx="0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2" y="216597"/>
            <a:ext cx="628321" cy="712380"/>
          </a:xfrm>
          <a:prstGeom prst="rect">
            <a:avLst/>
          </a:prstGeom>
        </p:spPr>
      </p:pic>
      <p:graphicFrame>
        <p:nvGraphicFramePr>
          <p:cNvPr id="15" name="Диаграмма 14">
            <a:extLst>
              <a:ext uri="{FF2B5EF4-FFF2-40B4-BE49-F238E27FC236}">
                <a16:creationId xmlns:a16="http://schemas.microsoft.com/office/drawing/2014/main" id="{608485D2-69C2-4631-BA8E-DDBDB73148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4214912"/>
              </p:ext>
            </p:extLst>
          </p:nvPr>
        </p:nvGraphicFramePr>
        <p:xfrm>
          <a:off x="485018" y="959072"/>
          <a:ext cx="3991732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Диаграмма 15">
            <a:extLst>
              <a:ext uri="{FF2B5EF4-FFF2-40B4-BE49-F238E27FC236}">
                <a16:creationId xmlns:a16="http://schemas.microsoft.com/office/drawing/2014/main" id="{B605CCF7-9435-44AD-9CAD-258E2DBB59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5068198"/>
              </p:ext>
            </p:extLst>
          </p:nvPr>
        </p:nvGraphicFramePr>
        <p:xfrm>
          <a:off x="4476750" y="963528"/>
          <a:ext cx="4667249" cy="2288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69E3A382-632F-4682-89A3-B06C24FA1DB8}"/>
              </a:ext>
            </a:extLst>
          </p:cNvPr>
          <p:cNvSpPr txBox="1"/>
          <p:nvPr/>
        </p:nvSpPr>
        <p:spPr>
          <a:xfrm>
            <a:off x="142279" y="3214643"/>
            <a:ext cx="9073008" cy="2970044"/>
          </a:xfrm>
          <a:prstGeom prst="rect">
            <a:avLst/>
          </a:prstGeom>
          <a:gradFill flip="none" rotWithShape="1">
            <a:gsLst>
              <a:gs pos="0">
                <a:srgbClr val="255E91"/>
              </a:gs>
              <a:gs pos="51000">
                <a:srgbClr val="77A5E4"/>
              </a:gs>
              <a:gs pos="100000">
                <a:srgbClr val="255E9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КРУПНЕЙШИЕ СПОРТИВНЫЕ МЕРОПРИЯТИЯ 2018 ГОДА :</a:t>
            </a:r>
          </a:p>
          <a:p>
            <a:r>
              <a:rPr lang="ru-RU" sz="1100" dirty="0">
                <a:solidFill>
                  <a:schemeClr val="bg1"/>
                </a:solidFill>
              </a:rPr>
              <a:t>- Зимний Кубок Европы по теннису (отборочные соревнования) среди юношей и девушек до 13 лет</a:t>
            </a:r>
          </a:p>
          <a:p>
            <a:r>
              <a:rPr lang="ru-RU" sz="1100" dirty="0">
                <a:solidFill>
                  <a:schemeClr val="bg1"/>
                </a:solidFill>
              </a:rPr>
              <a:t>- Мировая лига по водному поло. Россия-Испания;</a:t>
            </a:r>
          </a:p>
          <a:p>
            <a:r>
              <a:rPr lang="ru-RU" sz="1100" dirty="0">
                <a:solidFill>
                  <a:schemeClr val="bg1"/>
                </a:solidFill>
              </a:rPr>
              <a:t>- Кубок IBU по биатлону 2017/2018, 8-й Этап;</a:t>
            </a:r>
          </a:p>
          <a:p>
            <a:r>
              <a:rPr lang="ru-RU" sz="1100" dirty="0">
                <a:solidFill>
                  <a:schemeClr val="bg1"/>
                </a:solidFill>
              </a:rPr>
              <a:t>- VI Традиционный Международный Югорский лыжный марафон «UGRA SKI/FIS по программе </a:t>
            </a:r>
            <a:r>
              <a:rPr lang="ru-RU" sz="1100" dirty="0" err="1">
                <a:solidFill>
                  <a:schemeClr val="bg1"/>
                </a:solidFill>
              </a:rPr>
              <a:t>Russialoppet</a:t>
            </a:r>
            <a:r>
              <a:rPr lang="ru-RU" sz="1100" dirty="0">
                <a:solidFill>
                  <a:schemeClr val="bg1"/>
                </a:solidFill>
              </a:rPr>
              <a:t>». </a:t>
            </a:r>
          </a:p>
          <a:p>
            <a:r>
              <a:rPr lang="ru-RU" sz="1100" dirty="0">
                <a:solidFill>
                  <a:schemeClr val="bg1"/>
                </a:solidFill>
              </a:rPr>
              <a:t>- Матч Командного чемпионата мира по теннису среди женщин (</a:t>
            </a:r>
            <a:r>
              <a:rPr lang="ru-RU" sz="1100" dirty="0" err="1">
                <a:solidFill>
                  <a:schemeClr val="bg1"/>
                </a:solidFill>
              </a:rPr>
              <a:t>Fed</a:t>
            </a:r>
            <a:r>
              <a:rPr lang="ru-RU" sz="1100" dirty="0">
                <a:solidFill>
                  <a:schemeClr val="bg1"/>
                </a:solidFill>
              </a:rPr>
              <a:t> </a:t>
            </a:r>
            <a:r>
              <a:rPr lang="ru-RU" sz="1100" dirty="0" err="1">
                <a:solidFill>
                  <a:schemeClr val="bg1"/>
                </a:solidFill>
              </a:rPr>
              <a:t>Cup</a:t>
            </a:r>
            <a:r>
              <a:rPr lang="ru-RU" sz="1100" dirty="0">
                <a:solidFill>
                  <a:schemeClr val="bg1"/>
                </a:solidFill>
              </a:rPr>
              <a:t>);</a:t>
            </a:r>
          </a:p>
          <a:p>
            <a:r>
              <a:rPr lang="ru-RU" sz="1100" dirty="0">
                <a:solidFill>
                  <a:schemeClr val="bg1"/>
                </a:solidFill>
              </a:rPr>
              <a:t>- Международное соревнование на кубок Губернатора ХМАО-Югры по гребле на </a:t>
            </a:r>
            <a:r>
              <a:rPr lang="ru-RU" sz="1100" dirty="0" err="1">
                <a:solidFill>
                  <a:schemeClr val="bg1"/>
                </a:solidFill>
              </a:rPr>
              <a:t>обласах</a:t>
            </a:r>
            <a:r>
              <a:rPr lang="ru-RU" sz="1100" dirty="0">
                <a:solidFill>
                  <a:schemeClr val="bg1"/>
                </a:solidFill>
              </a:rPr>
              <a:t> в рамках традиционного праздника ханты и манси – поклонения духу Вит Хону;</a:t>
            </a:r>
          </a:p>
          <a:p>
            <a:r>
              <a:rPr lang="ru-RU" sz="1100" dirty="0">
                <a:solidFill>
                  <a:schemeClr val="bg1"/>
                </a:solidFill>
              </a:rPr>
              <a:t>- Кубок мира по лыжероллерам. </a:t>
            </a:r>
          </a:p>
          <a:p>
            <a:r>
              <a:rPr lang="ru-RU" sz="1100" dirty="0">
                <a:solidFill>
                  <a:schemeClr val="bg1"/>
                </a:solidFill>
              </a:rPr>
              <a:t>- Международный турнир по пауэрлифтингу лиц с поражением ОДА, на призы чемпионов и рекордсменов мира Э.В. Исакова и А.А. Воробьева;</a:t>
            </a:r>
          </a:p>
          <a:p>
            <a:r>
              <a:rPr lang="ru-RU" sz="1100" dirty="0">
                <a:solidFill>
                  <a:schemeClr val="bg1"/>
                </a:solidFill>
              </a:rPr>
              <a:t>- Кубок мира по водному поло среди женских сборных команд;</a:t>
            </a:r>
          </a:p>
          <a:p>
            <a:r>
              <a:rPr lang="ru-RU" sz="1100" dirty="0">
                <a:solidFill>
                  <a:schemeClr val="bg1"/>
                </a:solidFill>
              </a:rPr>
              <a:t>- Зимний и Летний Фестивали Всероссийского физкультурно-спортивного комплекса «Готов к труду и обороне» (ГТО). </a:t>
            </a:r>
          </a:p>
          <a:p>
            <a:r>
              <a:rPr lang="ru-RU" sz="1100" dirty="0">
                <a:solidFill>
                  <a:schemeClr val="bg1"/>
                </a:solidFill>
              </a:rPr>
              <a:t>- Открытый международный турнир «Кубок Югры» среди клубов по </a:t>
            </a:r>
            <a:r>
              <a:rPr lang="ru-RU" sz="1100" dirty="0" err="1">
                <a:solidFill>
                  <a:schemeClr val="bg1"/>
                </a:solidFill>
              </a:rPr>
              <a:t>следж</a:t>
            </a:r>
            <a:r>
              <a:rPr lang="ru-RU" sz="1100" dirty="0">
                <a:solidFill>
                  <a:schemeClr val="bg1"/>
                </a:solidFill>
              </a:rPr>
              <a:t>-хоккею;</a:t>
            </a:r>
          </a:p>
          <a:p>
            <a:r>
              <a:rPr lang="ru-RU" sz="1100" dirty="0">
                <a:solidFill>
                  <a:schemeClr val="bg1"/>
                </a:solidFill>
              </a:rPr>
              <a:t>- Международный турнир по смешанному боевому единоборству ММА «Кубок Содружества»;</a:t>
            </a:r>
          </a:p>
          <a:p>
            <a:r>
              <a:rPr lang="ru-RU" sz="1100" dirty="0">
                <a:solidFill>
                  <a:schemeClr val="bg1"/>
                </a:solidFill>
              </a:rPr>
              <a:t>- Чемпионат мира по шахматам среди женщин по нокаут-системе. </a:t>
            </a:r>
          </a:p>
          <a:p>
            <a:r>
              <a:rPr lang="ru-RU" sz="1100" dirty="0">
                <a:solidFill>
                  <a:schemeClr val="bg1"/>
                </a:solidFill>
              </a:rPr>
              <a:t>- Чемпионат России по биатлону среди мужчин и женщин.</a:t>
            </a:r>
          </a:p>
          <a:p>
            <a:r>
              <a:rPr lang="ru-RU" sz="1100" dirty="0">
                <a:solidFill>
                  <a:schemeClr val="bg1"/>
                </a:solidFill>
              </a:rPr>
              <a:t>- Кубок мира по боксу нефтедобывающих стран, памяти Героя Социалистического Труда Фармана Курбан </a:t>
            </a:r>
            <a:r>
              <a:rPr lang="ru-RU" sz="1100" dirty="0" err="1">
                <a:solidFill>
                  <a:schemeClr val="bg1"/>
                </a:solidFill>
              </a:rPr>
              <a:t>оглы</a:t>
            </a:r>
            <a:r>
              <a:rPr lang="ru-RU" sz="1100" dirty="0">
                <a:solidFill>
                  <a:schemeClr val="bg1"/>
                </a:solidFill>
              </a:rPr>
              <a:t> Салманова.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60326A22-5229-4E89-A697-2394FA846B9C}"/>
              </a:ext>
            </a:extLst>
          </p:cNvPr>
          <p:cNvSpPr/>
          <p:nvPr/>
        </p:nvSpPr>
        <p:spPr>
          <a:xfrm>
            <a:off x="178746" y="6118192"/>
            <a:ext cx="3840427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Плановый объем финансирования – 300,7 млн. руб.  </a:t>
            </a:r>
          </a:p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Исполнение -  99,7% от плановых назначений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A4C46E-5C76-4E08-91E0-A84648BEF412}"/>
              </a:ext>
            </a:extLst>
          </p:cNvPr>
          <p:cNvSpPr txBox="1"/>
          <p:nvPr/>
        </p:nvSpPr>
        <p:spPr>
          <a:xfrm>
            <a:off x="1050205" y="6488782"/>
            <a:ext cx="5078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 Развитие в 2018 году физической культуры и спорта в Ханты-Мансийском автономном округе - Югре</a:t>
            </a:r>
          </a:p>
        </p:txBody>
      </p:sp>
    </p:spTree>
    <p:extLst>
      <p:ext uri="{BB962C8B-B14F-4D97-AF65-F5344CB8AC3E}">
        <p14:creationId xmlns:p14="http://schemas.microsoft.com/office/powerpoint/2010/main" val="403013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Graphic spid="16" grpId="0">
        <p:bldAsOne/>
      </p:bldGraphic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11635" y="-162449"/>
            <a:ext cx="9571839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14470F-C8BE-47BB-B8B2-0963A516A58D}"/>
              </a:ext>
            </a:extLst>
          </p:cNvPr>
          <p:cNvSpPr txBox="1"/>
          <p:nvPr/>
        </p:nvSpPr>
        <p:spPr>
          <a:xfrm>
            <a:off x="1050205" y="105955"/>
            <a:ext cx="7956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Государственная поддержка организаций, реализующих проекты в сфере массовой физической культуры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5785B0-9B57-4695-96DA-64F98185C731}"/>
              </a:ext>
            </a:extLst>
          </p:cNvPr>
          <p:cNvSpPr txBox="1"/>
          <p:nvPr/>
        </p:nvSpPr>
        <p:spPr>
          <a:xfrm>
            <a:off x="348602" y="647554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75000"/>
                  </a:schemeClr>
                </a:solidFill>
                <a:latin typeface="Intro" panose="02000000000000000000" pitchFamily="50" charset="0"/>
              </a:rPr>
              <a:t>11</a:t>
            </a:r>
            <a:endParaRPr lang="ru-RU" sz="1100" dirty="0">
              <a:solidFill>
                <a:schemeClr val="bg1">
                  <a:lumMod val="75000"/>
                </a:schemeClr>
              </a:solidFill>
              <a:latin typeface="Akrobat" panose="00000600000000000000" pitchFamily="50" charset="-52"/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73F10E0-085A-443E-A337-FBF95FB40C39}"/>
              </a:ext>
            </a:extLst>
          </p:cNvPr>
          <p:cNvCxnSpPr>
            <a:cxnSpLocks/>
          </p:cNvCxnSpPr>
          <p:nvPr/>
        </p:nvCxnSpPr>
        <p:spPr>
          <a:xfrm>
            <a:off x="835819" y="6506885"/>
            <a:ext cx="0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2" y="216597"/>
            <a:ext cx="628321" cy="712380"/>
          </a:xfrm>
          <a:prstGeom prst="rect">
            <a:avLst/>
          </a:prstGeom>
        </p:spPr>
      </p:pic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550E9283-2A46-437F-B34D-CF99AB524C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927162"/>
              </p:ext>
            </p:extLst>
          </p:nvPr>
        </p:nvGraphicFramePr>
        <p:xfrm>
          <a:off x="190501" y="981884"/>
          <a:ext cx="8953499" cy="5257634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533399">
                  <a:extLst>
                    <a:ext uri="{9D8B030D-6E8A-4147-A177-3AD203B41FA5}">
                      <a16:colId xmlns:a16="http://schemas.microsoft.com/office/drawing/2014/main" val="461250321"/>
                    </a:ext>
                  </a:extLst>
                </a:gridCol>
                <a:gridCol w="8420100">
                  <a:extLst>
                    <a:ext uri="{9D8B030D-6E8A-4147-A177-3AD203B41FA5}">
                      <a16:colId xmlns:a16="http://schemas.microsoft.com/office/drawing/2014/main" val="3134391673"/>
                    </a:ext>
                  </a:extLst>
                </a:gridCol>
              </a:tblGrid>
              <a:tr h="3547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Региональная общественная организация "Центр гребли на обласах и охотничьего биатлона Ханты-Мансийского автономного округа - Югры"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1633646240"/>
                  </a:ext>
                </a:extLst>
              </a:tr>
              <a:tr h="2344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Некоммерческое партнерство клуб любителей мотоциклов "Легион 86"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1356725980"/>
                  </a:ext>
                </a:extLst>
              </a:tr>
              <a:tr h="2344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Автономная некоммерческая организация "Центр развития культуры, спорта и туризма "Мастерская перемен"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2633882818"/>
                  </a:ext>
                </a:extLst>
              </a:tr>
              <a:tr h="2344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Региональная общественная организация Ханты-Мансийского автономного округа-Югры "Клуб единоборств "Югра"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72531721"/>
                  </a:ext>
                </a:extLst>
              </a:tr>
              <a:tr h="3547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Региональная общественная организация "Федерация силовых видов спорта Ханты-Мансийского автономного округа-Югры "АйронМэн-Югра"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1919667003"/>
                  </a:ext>
                </a:extLst>
              </a:tr>
              <a:tr h="2344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Некоммерческая организация "Фонд поддержки спорта "Здоровая Нация"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2117196990"/>
                  </a:ext>
                </a:extLst>
              </a:tr>
              <a:tr h="2344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Местная городская общественная организация "Федерация рукопашного боя города Ханты-Мансийска"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1910382703"/>
                  </a:ext>
                </a:extLst>
              </a:tr>
              <a:tr h="2344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Местная общественная организация "Федерация художественной гимнастики города Ханты-Мансийска"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374211081"/>
                  </a:ext>
                </a:extLst>
              </a:tr>
              <a:tr h="2344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Автономная некоммерческая организация Учебно-тренировочный центр "Юграспорт"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864434182"/>
                  </a:ext>
                </a:extLst>
              </a:tr>
              <a:tr h="2344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Общественная организация Федерация "Самбо" Ханты-Мансийского автономного округа-Югры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182901972"/>
                  </a:ext>
                </a:extLst>
              </a:tr>
              <a:tr h="2344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Местная общественная организация "Ветераны спорта города Ханты-Мансийска"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1886256363"/>
                  </a:ext>
                </a:extLst>
              </a:tr>
              <a:tr h="3326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Окружная детско-молодежная общественная организация "Федерация спортивной акробатики Ханты-Мансийского автономного округа"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1008778513"/>
                  </a:ext>
                </a:extLst>
              </a:tr>
              <a:tr h="2344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Автономная некоммерческая организация содействия развитию молодежи "До 16 и старше"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1499969275"/>
                  </a:ext>
                </a:extLst>
              </a:tr>
              <a:tr h="2344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Некоммерческое партнерство стрелковый клуб "Патриот"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4276086119"/>
                  </a:ext>
                </a:extLst>
              </a:tr>
              <a:tr h="2344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Кондинская районная общественная организация Всероссийского общества инвалидов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2626168391"/>
                  </a:ext>
                </a:extLst>
              </a:tr>
              <a:tr h="2344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Федерация плавания города Ханты-Мансийска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2008797208"/>
                  </a:ext>
                </a:extLst>
              </a:tr>
              <a:tr h="3547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Региональная общественная организация "Федерация Ханты-Мансийского автономного округа -Югры по велоспорту -Шоссе, велоспорту - Маунтинбайк, велоспорту - ВМХ, Велоспорту-Трек"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2113280362"/>
                  </a:ext>
                </a:extLst>
              </a:tr>
              <a:tr h="2344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 поддержки и развития массового спорта Ханты-Мансийского автономного округа -Югры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54502132"/>
                  </a:ext>
                </a:extLst>
              </a:tr>
              <a:tr h="2344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Местная общественная организация "Федерация хоккея города Ханты-Мансийска"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298341687"/>
                  </a:ext>
                </a:extLst>
              </a:tr>
              <a:tr h="3326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29009" marR="290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Местная общественная организация города Нефтеюганска "Спортивно-оздоровительный клуб фитнеса и спортивной аэробики "Грация"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009" marR="29009" marT="0" marB="0"/>
                </a:tc>
                <a:extLst>
                  <a:ext uri="{0D108BD9-81ED-4DB2-BD59-A6C34878D82A}">
                    <a16:rowId xmlns:a16="http://schemas.microsoft.com/office/drawing/2014/main" val="751592007"/>
                  </a:ext>
                </a:extLst>
              </a:tr>
            </a:tbl>
          </a:graphicData>
        </a:graphic>
      </p:graphicFrame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47734BE7-2C03-4A20-9E69-57BCF83168B2}"/>
              </a:ext>
            </a:extLst>
          </p:cNvPr>
          <p:cNvSpPr/>
          <p:nvPr/>
        </p:nvSpPr>
        <p:spPr>
          <a:xfrm>
            <a:off x="178746" y="6156292"/>
            <a:ext cx="3840427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Плановый объем финансирования – 9,4 млн. руб.  </a:t>
            </a:r>
          </a:p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Исполнение -  100% от плановых назначений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308CDE-0334-4A56-8AA0-0FA9715955BA}"/>
              </a:ext>
            </a:extLst>
          </p:cNvPr>
          <p:cNvSpPr txBox="1"/>
          <p:nvPr/>
        </p:nvSpPr>
        <p:spPr>
          <a:xfrm>
            <a:off x="1050205" y="6488782"/>
            <a:ext cx="5078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 Развитие в 2018 году физической культуры и спорта в Ханты-Мансийском автономном округе - Югре</a:t>
            </a:r>
          </a:p>
        </p:txBody>
      </p:sp>
    </p:spTree>
    <p:extLst>
      <p:ext uri="{BB962C8B-B14F-4D97-AF65-F5344CB8AC3E}">
        <p14:creationId xmlns:p14="http://schemas.microsoft.com/office/powerpoint/2010/main" val="48663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00668"/>
            <a:ext cx="9571839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14470F-C8BE-47BB-B8B2-0963A516A58D}"/>
              </a:ext>
            </a:extLst>
          </p:cNvPr>
          <p:cNvSpPr txBox="1"/>
          <p:nvPr/>
        </p:nvSpPr>
        <p:spPr>
          <a:xfrm>
            <a:off x="1050205" y="106327"/>
            <a:ext cx="7956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Развитие спорта высших достижений и системы подготовки спортивного резерва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5785B0-9B57-4695-96DA-64F98185C731}"/>
              </a:ext>
            </a:extLst>
          </p:cNvPr>
          <p:cNvSpPr txBox="1"/>
          <p:nvPr/>
        </p:nvSpPr>
        <p:spPr>
          <a:xfrm>
            <a:off x="348602" y="647554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75000"/>
                  </a:schemeClr>
                </a:solidFill>
                <a:latin typeface="Intro" panose="02000000000000000000" pitchFamily="50" charset="0"/>
              </a:rPr>
              <a:t>12</a:t>
            </a:r>
            <a:endParaRPr lang="ru-RU" sz="1100" dirty="0">
              <a:solidFill>
                <a:schemeClr val="bg1">
                  <a:lumMod val="75000"/>
                </a:schemeClr>
              </a:solidFill>
              <a:latin typeface="Akrobat" panose="00000600000000000000" pitchFamily="50" charset="-52"/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73F10E0-085A-443E-A337-FBF95FB40C39}"/>
              </a:ext>
            </a:extLst>
          </p:cNvPr>
          <p:cNvCxnSpPr>
            <a:cxnSpLocks/>
          </p:cNvCxnSpPr>
          <p:nvPr/>
        </p:nvCxnSpPr>
        <p:spPr>
          <a:xfrm>
            <a:off x="835819" y="6506885"/>
            <a:ext cx="0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2" y="216597"/>
            <a:ext cx="628321" cy="712380"/>
          </a:xfrm>
          <a:prstGeom prst="rect">
            <a:avLst/>
          </a:prstGeom>
        </p:spPr>
      </p:pic>
      <p:graphicFrame>
        <p:nvGraphicFramePr>
          <p:cNvPr id="15" name="Диаграмма 14">
            <a:extLst>
              <a:ext uri="{FF2B5EF4-FFF2-40B4-BE49-F238E27FC236}">
                <a16:creationId xmlns:a16="http://schemas.microsoft.com/office/drawing/2014/main" id="{458CE00A-B986-4F73-BF0B-35BA199A6C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3404856"/>
              </p:ext>
            </p:extLst>
          </p:nvPr>
        </p:nvGraphicFramePr>
        <p:xfrm>
          <a:off x="132430" y="1254589"/>
          <a:ext cx="455898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Диаграмма 15">
            <a:extLst>
              <a:ext uri="{FF2B5EF4-FFF2-40B4-BE49-F238E27FC236}">
                <a16:creationId xmlns:a16="http://schemas.microsoft.com/office/drawing/2014/main" id="{1965A148-FE59-488E-B253-FD926A4DDD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8840344"/>
              </p:ext>
            </p:extLst>
          </p:nvPr>
        </p:nvGraphicFramePr>
        <p:xfrm>
          <a:off x="5334149" y="1254079"/>
          <a:ext cx="3888432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Диаграмма 16">
            <a:extLst>
              <a:ext uri="{FF2B5EF4-FFF2-40B4-BE49-F238E27FC236}">
                <a16:creationId xmlns:a16="http://schemas.microsoft.com/office/drawing/2014/main" id="{71C6460E-C79C-405C-9E59-D89BB2AC00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9114998"/>
              </p:ext>
            </p:extLst>
          </p:nvPr>
        </p:nvGraphicFramePr>
        <p:xfrm>
          <a:off x="180150" y="3816474"/>
          <a:ext cx="529268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Диаграмма 17">
            <a:extLst>
              <a:ext uri="{FF2B5EF4-FFF2-40B4-BE49-F238E27FC236}">
                <a16:creationId xmlns:a16="http://schemas.microsoft.com/office/drawing/2014/main" id="{AEC70881-974A-4738-9996-276AF18AE4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5095055"/>
              </p:ext>
            </p:extLst>
          </p:nvPr>
        </p:nvGraphicFramePr>
        <p:xfrm>
          <a:off x="5328815" y="3960490"/>
          <a:ext cx="3960441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C5A08B00-F972-4488-B694-04904E746F48}"/>
              </a:ext>
            </a:extLst>
          </p:cNvPr>
          <p:cNvSpPr/>
          <p:nvPr/>
        </p:nvSpPr>
        <p:spPr>
          <a:xfrm>
            <a:off x="348602" y="6031446"/>
            <a:ext cx="3840427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Плановый объем финансирования – 433,9 млн. руб.  </a:t>
            </a:r>
          </a:p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Исполнение -  100% от плановых назначений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2CD4D1-49EA-4FF8-B272-56A8EA8EC2CC}"/>
              </a:ext>
            </a:extLst>
          </p:cNvPr>
          <p:cNvSpPr txBox="1"/>
          <p:nvPr/>
        </p:nvSpPr>
        <p:spPr>
          <a:xfrm>
            <a:off x="1050205" y="6488782"/>
            <a:ext cx="5078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 Развитие в 2018 году физической культуры и спорта в Ханты-Мансийском автономном округе - Югре</a:t>
            </a:r>
          </a:p>
        </p:txBody>
      </p:sp>
    </p:spTree>
    <p:extLst>
      <p:ext uri="{BB962C8B-B14F-4D97-AF65-F5344CB8AC3E}">
        <p14:creationId xmlns:p14="http://schemas.microsoft.com/office/powerpoint/2010/main" val="410683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Graphic spid="16" grpId="0">
        <p:bldAsOne/>
      </p:bldGraphic>
      <p:bldGraphic spid="17" grpId="0">
        <p:bldAsOne/>
      </p:bldGraphic>
      <p:bldGraphic spid="18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00668"/>
            <a:ext cx="9571839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14470F-C8BE-47BB-B8B2-0963A516A58D}"/>
              </a:ext>
            </a:extLst>
          </p:cNvPr>
          <p:cNvSpPr txBox="1"/>
          <p:nvPr/>
        </p:nvSpPr>
        <p:spPr>
          <a:xfrm>
            <a:off x="1050205" y="316442"/>
            <a:ext cx="7956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Итоги участия спортсменов Югры в соревнованиях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5785B0-9B57-4695-96DA-64F98185C731}"/>
              </a:ext>
            </a:extLst>
          </p:cNvPr>
          <p:cNvSpPr txBox="1"/>
          <p:nvPr/>
        </p:nvSpPr>
        <p:spPr>
          <a:xfrm>
            <a:off x="348602" y="647554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75000"/>
                  </a:schemeClr>
                </a:solidFill>
                <a:latin typeface="Intro" panose="02000000000000000000" pitchFamily="50" charset="0"/>
              </a:rPr>
              <a:t>1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Intro" panose="02000000000000000000" pitchFamily="50" charset="0"/>
              </a:rPr>
              <a:t>3</a:t>
            </a:r>
            <a:endParaRPr lang="ru-RU" sz="1100" dirty="0">
              <a:solidFill>
                <a:schemeClr val="bg1">
                  <a:lumMod val="75000"/>
                </a:schemeClr>
              </a:solidFill>
              <a:latin typeface="Akrobat" panose="00000600000000000000" pitchFamily="50" charset="-52"/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73F10E0-085A-443E-A337-FBF95FB40C39}"/>
              </a:ext>
            </a:extLst>
          </p:cNvPr>
          <p:cNvCxnSpPr>
            <a:cxnSpLocks/>
          </p:cNvCxnSpPr>
          <p:nvPr/>
        </p:nvCxnSpPr>
        <p:spPr>
          <a:xfrm>
            <a:off x="835819" y="6506885"/>
            <a:ext cx="0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2" y="216597"/>
            <a:ext cx="628321" cy="712380"/>
          </a:xfrm>
          <a:prstGeom prst="rect">
            <a:avLst/>
          </a:prstGeom>
        </p:spPr>
      </p:pic>
      <p:pic>
        <p:nvPicPr>
          <p:cNvPr id="15" name="Рисунок 14" descr="http://images.unian.net/photos/2014_02/1391629244-4431-medali-sochi-olimpiada.png">
            <a:extLst>
              <a:ext uri="{FF2B5EF4-FFF2-40B4-BE49-F238E27FC236}">
                <a16:creationId xmlns:a16="http://schemas.microsoft.com/office/drawing/2014/main" id="{E8AB908B-B1E5-4D03-B92F-B5F87E203CE0}"/>
              </a:ext>
            </a:extLst>
          </p:cNvPr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16" b="77802" l="0" r="311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8837" b="21927"/>
          <a:stretch/>
        </p:blipFill>
        <p:spPr bwMode="auto">
          <a:xfrm>
            <a:off x="324984" y="1120319"/>
            <a:ext cx="903605" cy="16922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http://images.unian.net/photos/2014_02/1391629244-4431-medali-sochi-olimpiada.png">
            <a:extLst>
              <a:ext uri="{FF2B5EF4-FFF2-40B4-BE49-F238E27FC236}">
                <a16:creationId xmlns:a16="http://schemas.microsoft.com/office/drawing/2014/main" id="{C5DA688B-13CE-4EB9-9DEF-34B75352FAA9}"/>
              </a:ext>
            </a:extLst>
          </p:cNvPr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47" b="77802" l="32258" r="641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194" r="35431" b="21927"/>
          <a:stretch/>
        </p:blipFill>
        <p:spPr bwMode="auto">
          <a:xfrm>
            <a:off x="231885" y="2769945"/>
            <a:ext cx="1062990" cy="19132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 descr="http://images.unian.net/photos/2014_02/1391629244-4431-medali-sochi-olimpiada.png">
            <a:extLst>
              <a:ext uri="{FF2B5EF4-FFF2-40B4-BE49-F238E27FC236}">
                <a16:creationId xmlns:a16="http://schemas.microsoft.com/office/drawing/2014/main" id="{D5E588FC-1797-4410-82CA-240B75A00AA1}"/>
              </a:ext>
            </a:extLst>
          </p:cNvPr>
          <p:cNvPicPr/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16" b="78448" l="65484" r="9951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388" r="-154" b="21927"/>
          <a:stretch/>
        </p:blipFill>
        <p:spPr bwMode="auto">
          <a:xfrm>
            <a:off x="245291" y="4634702"/>
            <a:ext cx="1062990" cy="17843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8" name="Диаграмма 17">
            <a:extLst>
              <a:ext uri="{FF2B5EF4-FFF2-40B4-BE49-F238E27FC236}">
                <a16:creationId xmlns:a16="http://schemas.microsoft.com/office/drawing/2014/main" id="{82C2155C-D512-445E-A543-AC574EC831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8557650"/>
              </p:ext>
            </p:extLst>
          </p:nvPr>
        </p:nvGraphicFramePr>
        <p:xfrm>
          <a:off x="1327137" y="1019496"/>
          <a:ext cx="8003596" cy="2380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9" name="Диаграмма 18">
            <a:extLst>
              <a:ext uri="{FF2B5EF4-FFF2-40B4-BE49-F238E27FC236}">
                <a16:creationId xmlns:a16="http://schemas.microsoft.com/office/drawing/2014/main" id="{AF2B29F7-6CA3-4DA4-B793-315FBE3D8C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4000752"/>
              </p:ext>
            </p:extLst>
          </p:nvPr>
        </p:nvGraphicFramePr>
        <p:xfrm>
          <a:off x="1240301" y="3565808"/>
          <a:ext cx="8081460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549FE3BE-416A-47BC-837D-D42977A84DDA}"/>
              </a:ext>
            </a:extLst>
          </p:cNvPr>
          <p:cNvSpPr txBox="1"/>
          <p:nvPr/>
        </p:nvSpPr>
        <p:spPr>
          <a:xfrm>
            <a:off x="1050205" y="6488782"/>
            <a:ext cx="5078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 Развитие в 2018 году физической культуры и спорта в Ханты-Мансийском автономном округе - Югре</a:t>
            </a:r>
          </a:p>
        </p:txBody>
      </p:sp>
    </p:spTree>
    <p:extLst>
      <p:ext uri="{BB962C8B-B14F-4D97-AF65-F5344CB8AC3E}">
        <p14:creationId xmlns:p14="http://schemas.microsoft.com/office/powerpoint/2010/main" val="2284286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  <p:bldGraphic spid="19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00668"/>
            <a:ext cx="9571839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14470F-C8BE-47BB-B8B2-0963A516A58D}"/>
              </a:ext>
            </a:extLst>
          </p:cNvPr>
          <p:cNvSpPr txBox="1"/>
          <p:nvPr/>
        </p:nvSpPr>
        <p:spPr>
          <a:xfrm>
            <a:off x="1050205" y="106327"/>
            <a:ext cx="7956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Обеспечение физкультурно-спортивных организаций осуществляющих подготовку спортивного резерва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5785B0-9B57-4695-96DA-64F98185C731}"/>
              </a:ext>
            </a:extLst>
          </p:cNvPr>
          <p:cNvSpPr txBox="1"/>
          <p:nvPr/>
        </p:nvSpPr>
        <p:spPr>
          <a:xfrm>
            <a:off x="372042" y="6469613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75000"/>
                  </a:schemeClr>
                </a:solidFill>
                <a:latin typeface="Intro" panose="02000000000000000000" pitchFamily="50" charset="0"/>
              </a:rPr>
              <a:t>14</a:t>
            </a:r>
            <a:endParaRPr lang="ru-RU" sz="1100" dirty="0">
              <a:solidFill>
                <a:schemeClr val="bg1">
                  <a:lumMod val="75000"/>
                </a:schemeClr>
              </a:solidFill>
              <a:latin typeface="Akrobat" panose="00000600000000000000" pitchFamily="50" charset="-52"/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73F10E0-085A-443E-A337-FBF95FB40C39}"/>
              </a:ext>
            </a:extLst>
          </p:cNvPr>
          <p:cNvCxnSpPr>
            <a:cxnSpLocks/>
          </p:cNvCxnSpPr>
          <p:nvPr/>
        </p:nvCxnSpPr>
        <p:spPr>
          <a:xfrm>
            <a:off x="835819" y="6506885"/>
            <a:ext cx="0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2" y="216597"/>
            <a:ext cx="628321" cy="712380"/>
          </a:xfrm>
          <a:prstGeom prst="rect">
            <a:avLst/>
          </a:prstGeom>
        </p:spPr>
      </p:pic>
      <p:graphicFrame>
        <p:nvGraphicFramePr>
          <p:cNvPr id="15" name="Диаграмма 14">
            <a:extLst>
              <a:ext uri="{FF2B5EF4-FFF2-40B4-BE49-F238E27FC236}">
                <a16:creationId xmlns:a16="http://schemas.microsoft.com/office/drawing/2014/main" id="{C85EE230-FBEF-42CF-B3E8-C16445B76C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6962834"/>
              </p:ext>
            </p:extLst>
          </p:nvPr>
        </p:nvGraphicFramePr>
        <p:xfrm>
          <a:off x="138907" y="1009986"/>
          <a:ext cx="4271168" cy="5152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Диаграмма 15">
            <a:extLst>
              <a:ext uri="{FF2B5EF4-FFF2-40B4-BE49-F238E27FC236}">
                <a16:creationId xmlns:a16="http://schemas.microsoft.com/office/drawing/2014/main" id="{40321468-2139-4273-A580-AE12112C50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1394596"/>
              </p:ext>
            </p:extLst>
          </p:nvPr>
        </p:nvGraphicFramePr>
        <p:xfrm>
          <a:off x="5000625" y="997942"/>
          <a:ext cx="4218789" cy="5164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A382A48D-36CD-40D5-9686-F46BC56FABF1}"/>
              </a:ext>
            </a:extLst>
          </p:cNvPr>
          <p:cNvSpPr/>
          <p:nvPr/>
        </p:nvSpPr>
        <p:spPr>
          <a:xfrm>
            <a:off x="348602" y="6031446"/>
            <a:ext cx="3840427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Плановый объем финансирования – 30,0 млн. руб.  </a:t>
            </a:r>
          </a:p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Исполнение -  98,8% от плановых назначений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6F6405-3683-4195-9CCA-1B6B4F40DF76}"/>
              </a:ext>
            </a:extLst>
          </p:cNvPr>
          <p:cNvSpPr txBox="1"/>
          <p:nvPr/>
        </p:nvSpPr>
        <p:spPr>
          <a:xfrm>
            <a:off x="1050205" y="6488782"/>
            <a:ext cx="5078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 Развитие в 2018 году физической культуры и спорта в Ханты-Мансийском автономном округе - Югре</a:t>
            </a:r>
          </a:p>
        </p:txBody>
      </p:sp>
    </p:spTree>
    <p:extLst>
      <p:ext uri="{BB962C8B-B14F-4D97-AF65-F5344CB8AC3E}">
        <p14:creationId xmlns:p14="http://schemas.microsoft.com/office/powerpoint/2010/main" val="212107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Graphic spid="16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00668"/>
            <a:ext cx="9571839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14470F-C8BE-47BB-B8B2-0963A516A58D}"/>
              </a:ext>
            </a:extLst>
          </p:cNvPr>
          <p:cNvSpPr txBox="1"/>
          <p:nvPr/>
        </p:nvSpPr>
        <p:spPr>
          <a:xfrm>
            <a:off x="1050205" y="106327"/>
            <a:ext cx="7956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Финансовая поддержка спортсменов и тренеров в Югре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5785B0-9B57-4695-96DA-64F98185C731}"/>
              </a:ext>
            </a:extLst>
          </p:cNvPr>
          <p:cNvSpPr txBox="1"/>
          <p:nvPr/>
        </p:nvSpPr>
        <p:spPr>
          <a:xfrm>
            <a:off x="348602" y="6475542"/>
            <a:ext cx="279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15</a:t>
            </a: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73F10E0-085A-443E-A337-FBF95FB40C39}"/>
              </a:ext>
            </a:extLst>
          </p:cNvPr>
          <p:cNvCxnSpPr>
            <a:cxnSpLocks/>
          </p:cNvCxnSpPr>
          <p:nvPr/>
        </p:nvCxnSpPr>
        <p:spPr>
          <a:xfrm>
            <a:off x="835819" y="6506885"/>
            <a:ext cx="0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2" y="216597"/>
            <a:ext cx="628321" cy="712380"/>
          </a:xfrm>
          <a:prstGeom prst="rect">
            <a:avLst/>
          </a:prstGeom>
        </p:spPr>
      </p:pic>
      <p:graphicFrame>
        <p:nvGraphicFramePr>
          <p:cNvPr id="15" name="Диаграмма 14">
            <a:extLst>
              <a:ext uri="{FF2B5EF4-FFF2-40B4-BE49-F238E27FC236}">
                <a16:creationId xmlns:a16="http://schemas.microsoft.com/office/drawing/2014/main" id="{B1F1A247-60AB-45B4-A644-BFB7EE7240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50335"/>
              </p:ext>
            </p:extLst>
          </p:nvPr>
        </p:nvGraphicFramePr>
        <p:xfrm>
          <a:off x="163290" y="848860"/>
          <a:ext cx="4968552" cy="2808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Диаграмма 15">
            <a:extLst>
              <a:ext uri="{FF2B5EF4-FFF2-40B4-BE49-F238E27FC236}">
                <a16:creationId xmlns:a16="http://schemas.microsoft.com/office/drawing/2014/main" id="{08FBBCAA-D6FF-42FD-AEB1-61D11A6C2F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5439515"/>
              </p:ext>
            </p:extLst>
          </p:nvPr>
        </p:nvGraphicFramePr>
        <p:xfrm>
          <a:off x="4690752" y="819807"/>
          <a:ext cx="4824760" cy="2750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Диаграмма 16">
            <a:extLst>
              <a:ext uri="{FF2B5EF4-FFF2-40B4-BE49-F238E27FC236}">
                <a16:creationId xmlns:a16="http://schemas.microsoft.com/office/drawing/2014/main" id="{F1231607-2E33-48D9-817A-74C7253FF6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559256"/>
              </p:ext>
            </p:extLst>
          </p:nvPr>
        </p:nvGraphicFramePr>
        <p:xfrm>
          <a:off x="686202" y="3459694"/>
          <a:ext cx="8400090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FBEFB0F-BB32-46EE-8DB3-18D0C8C47A0F}"/>
              </a:ext>
            </a:extLst>
          </p:cNvPr>
          <p:cNvSpPr/>
          <p:nvPr/>
        </p:nvSpPr>
        <p:spPr>
          <a:xfrm>
            <a:off x="372042" y="5913369"/>
            <a:ext cx="3840427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Плановый объем финансирования – 159,8 млн. руб.  </a:t>
            </a:r>
          </a:p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Исполнение -  100% от плановых назначений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1C2CB4-4FA5-47CC-B374-BB5243F86253}"/>
              </a:ext>
            </a:extLst>
          </p:cNvPr>
          <p:cNvSpPr txBox="1"/>
          <p:nvPr/>
        </p:nvSpPr>
        <p:spPr>
          <a:xfrm>
            <a:off x="1050205" y="6488782"/>
            <a:ext cx="5078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 Развитие в 2018 году физической культуры и спорта в Ханты-Мансийском автономном округе - Югре</a:t>
            </a:r>
          </a:p>
        </p:txBody>
      </p:sp>
    </p:spTree>
    <p:extLst>
      <p:ext uri="{BB962C8B-B14F-4D97-AF65-F5344CB8AC3E}">
        <p14:creationId xmlns:p14="http://schemas.microsoft.com/office/powerpoint/2010/main" val="1811626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Graphic spid="16" grpId="0">
        <p:bldAsOne/>
      </p:bldGraphic>
      <p:bldGraphic spid="17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00668"/>
            <a:ext cx="9571839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14470F-C8BE-47BB-B8B2-0963A516A58D}"/>
              </a:ext>
            </a:extLst>
          </p:cNvPr>
          <p:cNvSpPr txBox="1"/>
          <p:nvPr/>
        </p:nvSpPr>
        <p:spPr>
          <a:xfrm>
            <a:off x="1050204" y="106327"/>
            <a:ext cx="82842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Государственная поддержка юридических лиц, осуществляющих развитие игровых, приоритетных видов спорта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5785B0-9B57-4695-96DA-64F98185C731}"/>
              </a:ext>
            </a:extLst>
          </p:cNvPr>
          <p:cNvSpPr txBox="1"/>
          <p:nvPr/>
        </p:nvSpPr>
        <p:spPr>
          <a:xfrm>
            <a:off x="348602" y="647554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75000"/>
                  </a:schemeClr>
                </a:solidFill>
                <a:latin typeface="Intro" panose="02000000000000000000" pitchFamily="50" charset="0"/>
              </a:rPr>
              <a:t>16</a:t>
            </a:r>
            <a:endParaRPr lang="ru-RU" sz="1100" dirty="0">
              <a:solidFill>
                <a:schemeClr val="bg1">
                  <a:lumMod val="75000"/>
                </a:schemeClr>
              </a:solidFill>
              <a:latin typeface="Akrobat" panose="00000600000000000000" pitchFamily="50" charset="-52"/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73F10E0-085A-443E-A337-FBF95FB40C39}"/>
              </a:ext>
            </a:extLst>
          </p:cNvPr>
          <p:cNvCxnSpPr>
            <a:cxnSpLocks/>
          </p:cNvCxnSpPr>
          <p:nvPr/>
        </p:nvCxnSpPr>
        <p:spPr>
          <a:xfrm>
            <a:off x="835819" y="6506885"/>
            <a:ext cx="0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2" y="216597"/>
            <a:ext cx="628321" cy="7123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980113B-B19C-4755-A776-7967E064FF32}"/>
              </a:ext>
            </a:extLst>
          </p:cNvPr>
          <p:cNvSpPr txBox="1"/>
          <p:nvPr/>
        </p:nvSpPr>
        <p:spPr>
          <a:xfrm>
            <a:off x="1693111" y="1940373"/>
            <a:ext cx="5706233" cy="3108543"/>
          </a:xfrm>
          <a:prstGeom prst="rect">
            <a:avLst/>
          </a:prstGeom>
          <a:gradFill flip="none" rotWithShape="1">
            <a:gsLst>
              <a:gs pos="0">
                <a:srgbClr val="255E91"/>
              </a:gs>
              <a:gs pos="51000">
                <a:srgbClr val="77A5E4"/>
              </a:gs>
              <a:gs pos="100000">
                <a:srgbClr val="255E91"/>
              </a:gs>
            </a:gsLst>
            <a:path path="shap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 Получатели субсидии  на реализацию программ развития игровых, приоритетных видов спорта</a:t>
            </a:r>
          </a:p>
          <a:p>
            <a:r>
              <a:rPr lang="ru-RU" sz="1400" dirty="0">
                <a:solidFill>
                  <a:schemeClr val="bg1"/>
                </a:solidFill>
              </a:rPr>
              <a:t>17 юридических лиц, развивающие 11 видов спорта: </a:t>
            </a:r>
          </a:p>
          <a:p>
            <a:r>
              <a:rPr lang="ru-RU" sz="1400" dirty="0">
                <a:solidFill>
                  <a:schemeClr val="bg1"/>
                </a:solidFill>
              </a:rPr>
              <a:t>- волейбол</a:t>
            </a:r>
          </a:p>
          <a:p>
            <a:r>
              <a:rPr lang="ru-RU" sz="1400" dirty="0">
                <a:solidFill>
                  <a:schemeClr val="bg1"/>
                </a:solidFill>
              </a:rPr>
              <a:t>- баскетбол </a:t>
            </a:r>
          </a:p>
          <a:p>
            <a:r>
              <a:rPr lang="ru-RU" sz="1400" dirty="0">
                <a:solidFill>
                  <a:schemeClr val="bg1"/>
                </a:solidFill>
              </a:rPr>
              <a:t>- футбол</a:t>
            </a:r>
          </a:p>
          <a:p>
            <a:r>
              <a:rPr lang="ru-RU" sz="1400" dirty="0">
                <a:solidFill>
                  <a:schemeClr val="bg1"/>
                </a:solidFill>
              </a:rPr>
              <a:t>- водное поло</a:t>
            </a:r>
          </a:p>
          <a:p>
            <a:r>
              <a:rPr lang="ru-RU" sz="1400" dirty="0">
                <a:solidFill>
                  <a:schemeClr val="bg1"/>
                </a:solidFill>
              </a:rPr>
              <a:t> - хоккей с шайбой</a:t>
            </a:r>
          </a:p>
          <a:p>
            <a:r>
              <a:rPr lang="ru-RU" sz="1400" dirty="0">
                <a:solidFill>
                  <a:schemeClr val="bg1"/>
                </a:solidFill>
              </a:rPr>
              <a:t> - хоккей – </a:t>
            </a:r>
            <a:r>
              <a:rPr lang="ru-RU" sz="1400" dirty="0" err="1">
                <a:solidFill>
                  <a:schemeClr val="bg1"/>
                </a:solidFill>
              </a:rPr>
              <a:t>следж</a:t>
            </a:r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>
                <a:solidFill>
                  <a:schemeClr val="bg1"/>
                </a:solidFill>
              </a:rPr>
              <a:t> - шахматы </a:t>
            </a:r>
          </a:p>
          <a:p>
            <a:r>
              <a:rPr lang="ru-RU" sz="1400" dirty="0">
                <a:solidFill>
                  <a:schemeClr val="bg1"/>
                </a:solidFill>
              </a:rPr>
              <a:t>- легкая атлетика</a:t>
            </a:r>
          </a:p>
          <a:p>
            <a:r>
              <a:rPr lang="ru-RU" sz="1400" dirty="0">
                <a:solidFill>
                  <a:schemeClr val="bg1"/>
                </a:solidFill>
              </a:rPr>
              <a:t> - лыжные гонки</a:t>
            </a:r>
          </a:p>
          <a:p>
            <a:r>
              <a:rPr lang="ru-RU" sz="1400" dirty="0">
                <a:solidFill>
                  <a:schemeClr val="bg1"/>
                </a:solidFill>
              </a:rPr>
              <a:t> - биатлон </a:t>
            </a:r>
          </a:p>
          <a:p>
            <a:r>
              <a:rPr lang="ru-RU" sz="1400" dirty="0">
                <a:solidFill>
                  <a:schemeClr val="bg1"/>
                </a:solidFill>
              </a:rPr>
              <a:t>- сноуборд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9254C3E-D23D-45B3-BC84-CA42920325BB}"/>
              </a:ext>
            </a:extLst>
          </p:cNvPr>
          <p:cNvSpPr/>
          <p:nvPr/>
        </p:nvSpPr>
        <p:spPr>
          <a:xfrm>
            <a:off x="348602" y="5850383"/>
            <a:ext cx="3840427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Плановый объем финансирования – 1 281,5 млн. руб.  </a:t>
            </a:r>
          </a:p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Исполнение -  100% от плановых назначений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B41A0A-73A9-40F3-ABD6-FA07AEA951AE}"/>
              </a:ext>
            </a:extLst>
          </p:cNvPr>
          <p:cNvSpPr txBox="1"/>
          <p:nvPr/>
        </p:nvSpPr>
        <p:spPr>
          <a:xfrm>
            <a:off x="1050205" y="6488782"/>
            <a:ext cx="5078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 Развитие в 2018 году физической культуры и спорта в Ханты-Мансийском автономном округе - Югре</a:t>
            </a:r>
          </a:p>
        </p:txBody>
      </p:sp>
    </p:spTree>
    <p:extLst>
      <p:ext uri="{BB962C8B-B14F-4D97-AF65-F5344CB8AC3E}">
        <p14:creationId xmlns:p14="http://schemas.microsoft.com/office/powerpoint/2010/main" val="3088522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00668"/>
            <a:ext cx="9571839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14470F-C8BE-47BB-B8B2-0963A516A58D}"/>
              </a:ext>
            </a:extLst>
          </p:cNvPr>
          <p:cNvSpPr txBox="1"/>
          <p:nvPr/>
        </p:nvSpPr>
        <p:spPr>
          <a:xfrm>
            <a:off x="1050205" y="106327"/>
            <a:ext cx="7956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Достижение целевых показателей Государственной программы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5785B0-9B57-4695-96DA-64F98185C731}"/>
              </a:ext>
            </a:extLst>
          </p:cNvPr>
          <p:cNvSpPr txBox="1"/>
          <p:nvPr/>
        </p:nvSpPr>
        <p:spPr>
          <a:xfrm>
            <a:off x="348602" y="647554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75000"/>
                  </a:schemeClr>
                </a:solidFill>
                <a:latin typeface="Intro" panose="02000000000000000000" pitchFamily="50" charset="0"/>
              </a:rPr>
              <a:t>17</a:t>
            </a:r>
            <a:endParaRPr lang="ru-RU" sz="1100" dirty="0">
              <a:solidFill>
                <a:schemeClr val="bg1">
                  <a:lumMod val="75000"/>
                </a:schemeClr>
              </a:solidFill>
              <a:latin typeface="Akrobat" panose="00000600000000000000" pitchFamily="50" charset="-52"/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73F10E0-085A-443E-A337-FBF95FB40C39}"/>
              </a:ext>
            </a:extLst>
          </p:cNvPr>
          <p:cNvCxnSpPr>
            <a:cxnSpLocks/>
          </p:cNvCxnSpPr>
          <p:nvPr/>
        </p:nvCxnSpPr>
        <p:spPr>
          <a:xfrm>
            <a:off x="835819" y="6506885"/>
            <a:ext cx="0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2" y="216597"/>
            <a:ext cx="628321" cy="712380"/>
          </a:xfrm>
          <a:prstGeom prst="rect">
            <a:avLst/>
          </a:prstGeom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3198A2B1-1846-4596-9767-9D1F163F85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429899"/>
              </p:ext>
            </p:extLst>
          </p:nvPr>
        </p:nvGraphicFramePr>
        <p:xfrm>
          <a:off x="372042" y="895349"/>
          <a:ext cx="8895783" cy="5627119"/>
        </p:xfrm>
        <a:graphic>
          <a:graphicData uri="http://schemas.openxmlformats.org/drawingml/2006/table">
            <a:tbl>
              <a:tblPr firstRow="1" firstCol="1" bandRow="1">
                <a:tableStyleId>{327F97BB-C833-4FB7-BDE5-3F7075034690}</a:tableStyleId>
              </a:tblPr>
              <a:tblGrid>
                <a:gridCol w="380433">
                  <a:extLst>
                    <a:ext uri="{9D8B030D-6E8A-4147-A177-3AD203B41FA5}">
                      <a16:colId xmlns:a16="http://schemas.microsoft.com/office/drawing/2014/main" val="4250730569"/>
                    </a:ext>
                  </a:extLst>
                </a:gridCol>
                <a:gridCol w="6248400">
                  <a:extLst>
                    <a:ext uri="{9D8B030D-6E8A-4147-A177-3AD203B41FA5}">
                      <a16:colId xmlns:a16="http://schemas.microsoft.com/office/drawing/2014/main" val="2972514656"/>
                    </a:ext>
                  </a:extLst>
                </a:gridCol>
                <a:gridCol w="805292">
                  <a:extLst>
                    <a:ext uri="{9D8B030D-6E8A-4147-A177-3AD203B41FA5}">
                      <a16:colId xmlns:a16="http://schemas.microsoft.com/office/drawing/2014/main" val="1727336877"/>
                    </a:ext>
                  </a:extLst>
                </a:gridCol>
                <a:gridCol w="851827">
                  <a:extLst>
                    <a:ext uri="{9D8B030D-6E8A-4147-A177-3AD203B41FA5}">
                      <a16:colId xmlns:a16="http://schemas.microsoft.com/office/drawing/2014/main" val="1974253247"/>
                    </a:ext>
                  </a:extLst>
                </a:gridCol>
                <a:gridCol w="609831">
                  <a:extLst>
                    <a:ext uri="{9D8B030D-6E8A-4147-A177-3AD203B41FA5}">
                      <a16:colId xmlns:a16="http://schemas.microsoft.com/office/drawing/2014/main" val="2394463978"/>
                    </a:ext>
                  </a:extLst>
                </a:gridCol>
              </a:tblGrid>
              <a:tr h="698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показателей результатов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 показателя на 2018 год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 показателя на 2018 год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extLst>
                  <a:ext uri="{0D108BD9-81ED-4DB2-BD59-A6C34878D82A}">
                    <a16:rowId xmlns:a16="http://schemas.microsoft.com/office/drawing/2014/main" val="1210192059"/>
                  </a:ext>
                </a:extLst>
              </a:tr>
              <a:tr h="382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населения, систематически занимающегося физической культурой и спортом, в общей численности населения (%)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37,8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extLst>
                  <a:ext uri="{0D108BD9-81ED-4DB2-BD59-A6C34878D82A}">
                    <a16:rowId xmlns:a16="http://schemas.microsoft.com/office/drawing/2014/main" val="3285657417"/>
                  </a:ext>
                </a:extLst>
              </a:tr>
              <a:tr h="382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обеспеченности населения спортивными сооружениями исходя из единовременной пропускной способности объектов спорта (%)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42,2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extLst>
                  <a:ext uri="{0D108BD9-81ED-4DB2-BD59-A6C34878D82A}">
                    <a16:rowId xmlns:a16="http://schemas.microsoft.com/office/drawing/2014/main" val="382844389"/>
                  </a:ext>
                </a:extLst>
              </a:tr>
              <a:tr h="477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граждан автономного округа, занимающихся физической культурой и спортом по месту работы, в общей численности населения, занятого в экономике (%)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extLst>
                  <a:ext uri="{0D108BD9-81ED-4DB2-BD59-A6C34878D82A}">
                    <a16:rowId xmlns:a16="http://schemas.microsoft.com/office/drawing/2014/main" val="2545759715"/>
                  </a:ext>
                </a:extLst>
              </a:tr>
              <a:tr h="382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спортсменов автономного округа, включённых в список кандидатов в спортивные сборные команды Российской Федерации (человек)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346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114,2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extLst>
                  <a:ext uri="{0D108BD9-81ED-4DB2-BD59-A6C34878D82A}">
                    <a16:rowId xmlns:a16="http://schemas.microsoft.com/office/drawing/2014/main" val="3526762595"/>
                  </a:ext>
                </a:extLst>
              </a:tr>
              <a:tr h="382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обучающихся и студентов, систематически занимающихся физической культурой и спортом, в общей численности обучающихся и студентов (%)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75,3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extLst>
                  <a:ext uri="{0D108BD9-81ED-4DB2-BD59-A6C34878D82A}">
                    <a16:rowId xmlns:a16="http://schemas.microsoft.com/office/drawing/2014/main" val="499224919"/>
                  </a:ext>
                </a:extLst>
              </a:tr>
              <a:tr h="477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лиц с ограниченными возможностями здоровья и инвалидов, систематически занимающихся физической культурой и спортом, в общей численности данной категории населения (%)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17,2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extLst>
                  <a:ext uri="{0D108BD9-81ED-4DB2-BD59-A6C34878D82A}">
                    <a16:rowId xmlns:a16="http://schemas.microsoft.com/office/drawing/2014/main" val="2785158636"/>
                  </a:ext>
                </a:extLst>
              </a:tr>
              <a:tr h="7641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граждан автономного округа, выполнивших нормативы Всероссийского физкультурно-спортивного комплекса "Готов к труду и обороне" (ГТО), в общей численности населения, принявшего участие в сдаче нормативов Всероссийского физкультурно-спортивного комплекса "Готов к труду и обороне" (ГТО) (%)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extLst>
                  <a:ext uri="{0D108BD9-81ED-4DB2-BD59-A6C34878D82A}">
                    <a16:rowId xmlns:a16="http://schemas.microsoft.com/office/drawing/2014/main" val="666436581"/>
                  </a:ext>
                </a:extLst>
              </a:tr>
              <a:tr h="1746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учащихся и студентов (%)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extLst>
                  <a:ext uri="{0D108BD9-81ED-4DB2-BD59-A6C34878D82A}">
                    <a16:rowId xmlns:a16="http://schemas.microsoft.com/office/drawing/2014/main" val="2878195594"/>
                  </a:ext>
                </a:extLst>
              </a:tr>
              <a:tr h="7641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организаций, оказывающих услуги по спортивной подготовке в соответствии с федеральными стандартами спортивной подготовки, в общем количестве организаций в сфере физической культуры и спорта, в том числе для лиц с ограниченными возможностями здоровья и инвалидов (%)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91,3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extLst>
                  <a:ext uri="{0D108BD9-81ED-4DB2-BD59-A6C34878D82A}">
                    <a16:rowId xmlns:a16="http://schemas.microsoft.com/office/drawing/2014/main" val="4205868825"/>
                  </a:ext>
                </a:extLst>
              </a:tr>
              <a:tr h="668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занимающихся на этапе высшего спортивного мастерства в организациях, осуществляющих спортивную подготовку, в общем количестве занимающихся на этапе спортивного совершенствования в организациях, осуществляющих спортивную подготовку (%)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25,8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08" marR="26208" marT="0" marB="0"/>
                </a:tc>
                <a:extLst>
                  <a:ext uri="{0D108BD9-81ED-4DB2-BD59-A6C34878D82A}">
                    <a16:rowId xmlns:a16="http://schemas.microsoft.com/office/drawing/2014/main" val="362599399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AA259B9-5490-4A41-ADA4-E4A223B76461}"/>
              </a:ext>
            </a:extLst>
          </p:cNvPr>
          <p:cNvSpPr txBox="1"/>
          <p:nvPr/>
        </p:nvSpPr>
        <p:spPr>
          <a:xfrm>
            <a:off x="1050205" y="6488782"/>
            <a:ext cx="5078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 Развитие в 2018 году физической культуры и спорта в Ханты-Мансийском автономном округе - Югре</a:t>
            </a:r>
          </a:p>
        </p:txBody>
      </p:sp>
    </p:spTree>
    <p:extLst>
      <p:ext uri="{BB962C8B-B14F-4D97-AF65-F5344CB8AC3E}">
        <p14:creationId xmlns:p14="http://schemas.microsoft.com/office/powerpoint/2010/main" val="1504005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Прямоугольник 93"/>
          <p:cNvSpPr/>
          <p:nvPr/>
        </p:nvSpPr>
        <p:spPr>
          <a:xfrm>
            <a:off x="-100670" y="-154350"/>
            <a:ext cx="9672507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5" name="Параллелограмм 94"/>
          <p:cNvSpPr/>
          <p:nvPr/>
        </p:nvSpPr>
        <p:spPr>
          <a:xfrm rot="1977843">
            <a:off x="532976" y="-6182844"/>
            <a:ext cx="25375456" cy="28678192"/>
          </a:xfrm>
          <a:prstGeom prst="parallelogram">
            <a:avLst/>
          </a:prstGeom>
          <a:solidFill>
            <a:srgbClr val="4573C4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6" name="Параллелограмм 95"/>
          <p:cNvSpPr/>
          <p:nvPr/>
        </p:nvSpPr>
        <p:spPr>
          <a:xfrm rot="1977843">
            <a:off x="875482" y="-6197015"/>
            <a:ext cx="25375456" cy="26110030"/>
          </a:xfrm>
          <a:prstGeom prst="parallelogram">
            <a:avLst/>
          </a:prstGeom>
          <a:solidFill>
            <a:srgbClr val="3762AF">
              <a:alpha val="40000"/>
            </a:srgb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pic>
        <p:nvPicPr>
          <p:cNvPr id="84" name="Рисунок 8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783" y="-594713"/>
            <a:ext cx="6449523" cy="3955350"/>
          </a:xfrm>
          <a:prstGeom prst="rect">
            <a:avLst/>
          </a:prstGeom>
        </p:spPr>
      </p:pic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840D6243-429F-4F2E-8806-F0E8F6B748B9}"/>
              </a:ext>
            </a:extLst>
          </p:cNvPr>
          <p:cNvGrpSpPr/>
          <p:nvPr/>
        </p:nvGrpSpPr>
        <p:grpSpPr>
          <a:xfrm>
            <a:off x="1536690" y="2797978"/>
            <a:ext cx="6397790" cy="1197804"/>
            <a:chOff x="1536690" y="2797978"/>
            <a:chExt cx="6397790" cy="1197804"/>
          </a:xfrm>
        </p:grpSpPr>
        <p:sp>
          <p:nvSpPr>
            <p:cNvPr id="72" name="TextBox 71"/>
            <p:cNvSpPr txBox="1"/>
            <p:nvPr/>
          </p:nvSpPr>
          <p:spPr>
            <a:xfrm>
              <a:off x="1536690" y="3164785"/>
              <a:ext cx="63977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>
                  <a:solidFill>
                    <a:schemeClr val="bg1"/>
                  </a:solidFill>
                  <a:latin typeface="Akrobat ExtraBold" panose="00000900000000000000" pitchFamily="50" charset="-52"/>
                </a:rPr>
                <a:t>СПАСИБО ЗА ВНИМАНИЕ!</a:t>
              </a:r>
            </a:p>
          </p:txBody>
        </p:sp>
        <p:cxnSp>
          <p:nvCxnSpPr>
            <p:cNvPr id="78" name="Прямая соединительная линия 77"/>
            <p:cNvCxnSpPr>
              <a:cxnSpLocks/>
            </p:cNvCxnSpPr>
            <p:nvPr/>
          </p:nvCxnSpPr>
          <p:spPr>
            <a:xfrm>
              <a:off x="1685149" y="2797978"/>
              <a:ext cx="586240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63914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21317" y="-164434"/>
            <a:ext cx="9672507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14470F-C8BE-47BB-B8B2-0963A516A58D}"/>
              </a:ext>
            </a:extLst>
          </p:cNvPr>
          <p:cNvSpPr txBox="1"/>
          <p:nvPr/>
        </p:nvSpPr>
        <p:spPr>
          <a:xfrm>
            <a:off x="446926" y="217914"/>
            <a:ext cx="7721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Основные тенденции реформирования и модернизации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5785B0-9B57-4695-96DA-64F98185C731}"/>
              </a:ext>
            </a:extLst>
          </p:cNvPr>
          <p:cNvSpPr txBox="1"/>
          <p:nvPr/>
        </p:nvSpPr>
        <p:spPr>
          <a:xfrm>
            <a:off x="348602" y="647554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75000"/>
                  </a:schemeClr>
                </a:solidFill>
                <a:latin typeface="Intro" panose="02000000000000000000" pitchFamily="50" charset="0"/>
              </a:rPr>
              <a:t>2</a:t>
            </a:r>
            <a:endParaRPr lang="ru-RU" sz="1100" dirty="0">
              <a:solidFill>
                <a:schemeClr val="bg1">
                  <a:lumMod val="75000"/>
                </a:schemeClr>
              </a:solidFill>
              <a:latin typeface="Akrobat" panose="00000600000000000000" pitchFamily="50" charset="-52"/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73F10E0-085A-443E-A337-FBF95FB40C39}"/>
              </a:ext>
            </a:extLst>
          </p:cNvPr>
          <p:cNvCxnSpPr>
            <a:cxnSpLocks/>
          </p:cNvCxnSpPr>
          <p:nvPr/>
        </p:nvCxnSpPr>
        <p:spPr>
          <a:xfrm>
            <a:off x="835819" y="6506885"/>
            <a:ext cx="0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C2BE273-8FF4-4ED6-9353-71ADFD27CFFC}"/>
              </a:ext>
            </a:extLst>
          </p:cNvPr>
          <p:cNvSpPr txBox="1"/>
          <p:nvPr/>
        </p:nvSpPr>
        <p:spPr>
          <a:xfrm>
            <a:off x="1050205" y="6488782"/>
            <a:ext cx="5078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 Развитие в 2018 году физической культуры и спорта в Ханты-Мансийском автономном округе - Югре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92751" y="986039"/>
            <a:ext cx="229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600" b="1" dirty="0">
                <a:solidFill>
                  <a:prstClr val="white"/>
                </a:solidFill>
                <a:latin typeface="Akrobat" panose="00000600000000000000" pitchFamily="50" charset="-52"/>
                <a:cs typeface="Times New Roman" pitchFamily="18" charset="0"/>
              </a:rPr>
              <a:t> </a:t>
            </a:r>
            <a:endParaRPr lang="ru-RU" sz="1600" dirty="0">
              <a:solidFill>
                <a:prstClr val="white"/>
              </a:solidFill>
              <a:latin typeface="Akrobat" panose="00000600000000000000" pitchFamily="50" charset="-52"/>
              <a:cs typeface="Times New Roman" pitchFamily="18" charset="0"/>
            </a:endParaRP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974840FF-A1CE-48A3-BF6D-9FE9994D60FC}"/>
              </a:ext>
            </a:extLst>
          </p:cNvPr>
          <p:cNvGrpSpPr/>
          <p:nvPr/>
        </p:nvGrpSpPr>
        <p:grpSpPr>
          <a:xfrm>
            <a:off x="446925" y="968572"/>
            <a:ext cx="8020799" cy="881799"/>
            <a:chOff x="6350969" y="2253973"/>
            <a:chExt cx="2234230" cy="1367588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8CA84D5-C0E4-4D04-B666-462A71B8BBB6}"/>
                </a:ext>
              </a:extLst>
            </p:cNvPr>
            <p:cNvSpPr txBox="1"/>
            <p:nvPr/>
          </p:nvSpPr>
          <p:spPr>
            <a:xfrm>
              <a:off x="6350969" y="2523696"/>
              <a:ext cx="2234230" cy="1097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ru-RU" sz="2400" b="1" dirty="0">
                  <a:solidFill>
                    <a:prstClr val="white"/>
                  </a:solidFill>
                  <a:latin typeface="Akrobat" panose="00000600000000000000" pitchFamily="50" charset="-52"/>
                  <a:cs typeface="Times New Roman" pitchFamily="18" charset="0"/>
                </a:rPr>
                <a:t>Указ Президента Российской Федерации</a:t>
              </a:r>
              <a:endParaRPr lang="ru-RU" sz="2400" dirty="0">
                <a:solidFill>
                  <a:srgbClr val="AED3F0"/>
                </a:solidFill>
                <a:latin typeface="Akrobat" panose="00000600000000000000" pitchFamily="50" charset="-52"/>
              </a:endParaRPr>
            </a:p>
            <a:p>
              <a:pPr algn="ctr"/>
              <a:endParaRPr lang="ru-RU" sz="1600" dirty="0">
                <a:solidFill>
                  <a:srgbClr val="AED3F0"/>
                </a:solidFill>
                <a:latin typeface="Akrobat" panose="00000600000000000000" pitchFamily="50" charset="-52"/>
              </a:endParaRPr>
            </a:p>
          </p:txBody>
        </p:sp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id="{00E84D22-3720-4E21-A0BC-C75CAC48746A}"/>
                </a:ext>
              </a:extLst>
            </p:cNvPr>
            <p:cNvSpPr/>
            <p:nvPr/>
          </p:nvSpPr>
          <p:spPr>
            <a:xfrm>
              <a:off x="6350969" y="2253973"/>
              <a:ext cx="2234230" cy="1291992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B1F577C4-A4E4-41F1-97A6-F285D12DAB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98" y="106327"/>
            <a:ext cx="628321" cy="712380"/>
          </a:xfrm>
          <a:prstGeom prst="rect">
            <a:avLst/>
          </a:prstGeom>
        </p:spPr>
      </p:pic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35342385-D8CB-44DA-9B13-A92BD37A9851}"/>
              </a:ext>
            </a:extLst>
          </p:cNvPr>
          <p:cNvGrpSpPr/>
          <p:nvPr/>
        </p:nvGrpSpPr>
        <p:grpSpPr>
          <a:xfrm>
            <a:off x="446924" y="2012244"/>
            <a:ext cx="3630223" cy="2032394"/>
            <a:chOff x="285379" y="2012244"/>
            <a:chExt cx="2468134" cy="2032394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89984F7F-201B-47FE-B62D-1325ECB1DB3F}"/>
                </a:ext>
              </a:extLst>
            </p:cNvPr>
            <p:cNvGrpSpPr/>
            <p:nvPr/>
          </p:nvGrpSpPr>
          <p:grpSpPr>
            <a:xfrm>
              <a:off x="285379" y="2359402"/>
              <a:ext cx="2468134" cy="1685236"/>
              <a:chOff x="392083" y="2368696"/>
              <a:chExt cx="2254857" cy="2129746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29D942E-49D1-475E-87C3-DC829A2CD642}"/>
                  </a:ext>
                </a:extLst>
              </p:cNvPr>
              <p:cNvSpPr txBox="1"/>
              <p:nvPr/>
            </p:nvSpPr>
            <p:spPr>
              <a:xfrm>
                <a:off x="392083" y="2549060"/>
                <a:ext cx="2254857" cy="8946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dirty="0">
                    <a:solidFill>
                      <a:srgbClr val="AED3F0"/>
                    </a:solidFill>
                    <a:latin typeface="Akrobat" panose="00000600000000000000" pitchFamily="50" charset="-52"/>
                  </a:rPr>
                  <a:t>Региональный проект «Спорт – норма жизни </a:t>
                </a:r>
              </a:p>
            </p:txBody>
          </p:sp>
          <p:sp>
            <p:nvSpPr>
              <p:cNvPr id="37" name="Прямоугольник 36">
                <a:extLst>
                  <a:ext uri="{FF2B5EF4-FFF2-40B4-BE49-F238E27FC236}">
                    <a16:creationId xmlns:a16="http://schemas.microsoft.com/office/drawing/2014/main" id="{DF889020-4CF5-4C5A-BE26-AC2FAE8DE569}"/>
                  </a:ext>
                </a:extLst>
              </p:cNvPr>
              <p:cNvSpPr/>
              <p:nvPr/>
            </p:nvSpPr>
            <p:spPr>
              <a:xfrm>
                <a:off x="392083" y="2368696"/>
                <a:ext cx="2247668" cy="2129746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000" dirty="0"/>
              </a:p>
            </p:txBody>
          </p:sp>
        </p:grpSp>
        <p:pic>
          <p:nvPicPr>
            <p:cNvPr id="35" name="Рисунок 34">
              <a:extLst>
                <a:ext uri="{FF2B5EF4-FFF2-40B4-BE49-F238E27FC236}">
                  <a16:creationId xmlns:a16="http://schemas.microsoft.com/office/drawing/2014/main" id="{4D54BEC7-1ED2-4EF7-8834-FFE73D4F25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31429" y="1968048"/>
              <a:ext cx="137160" cy="225552"/>
            </a:xfrm>
            <a:prstGeom prst="rect">
              <a:avLst/>
            </a:prstGeom>
          </p:spPr>
        </p:pic>
        <p:pic>
          <p:nvPicPr>
            <p:cNvPr id="43" name="Рисунок 42">
              <a:extLst>
                <a:ext uri="{FF2B5EF4-FFF2-40B4-BE49-F238E27FC236}">
                  <a16:creationId xmlns:a16="http://schemas.microsoft.com/office/drawing/2014/main" id="{670B6A4B-5D34-4340-82B5-18B949D6A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869347" y="1987923"/>
              <a:ext cx="137160" cy="225552"/>
            </a:xfrm>
            <a:prstGeom prst="rect">
              <a:avLst/>
            </a:prstGeom>
          </p:spPr>
        </p:pic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AE2A2E9A-4EA2-4224-9B0E-48E9339A13F0}"/>
              </a:ext>
            </a:extLst>
          </p:cNvPr>
          <p:cNvGrpSpPr/>
          <p:nvPr/>
        </p:nvGrpSpPr>
        <p:grpSpPr>
          <a:xfrm>
            <a:off x="4778875" y="1920018"/>
            <a:ext cx="3789524" cy="2413425"/>
            <a:chOff x="6052854" y="2012244"/>
            <a:chExt cx="2776922" cy="2179503"/>
          </a:xfrm>
        </p:grpSpPr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974840FF-A1CE-48A3-BF6D-9FE9994D60FC}"/>
                </a:ext>
              </a:extLst>
            </p:cNvPr>
            <p:cNvGrpSpPr/>
            <p:nvPr/>
          </p:nvGrpSpPr>
          <p:grpSpPr>
            <a:xfrm>
              <a:off x="6052854" y="2396674"/>
              <a:ext cx="2776922" cy="1795073"/>
              <a:chOff x="5327656" y="1971347"/>
              <a:chExt cx="3432722" cy="2534151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8CA84D5-C0E4-4D04-B666-462A71B8BBB6}"/>
                  </a:ext>
                </a:extLst>
              </p:cNvPr>
              <p:cNvSpPr txBox="1"/>
              <p:nvPr/>
            </p:nvSpPr>
            <p:spPr>
              <a:xfrm>
                <a:off x="5502836" y="2033489"/>
                <a:ext cx="3082362" cy="24720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dirty="0">
                    <a:solidFill>
                      <a:srgbClr val="AED3F0"/>
                    </a:solidFill>
                    <a:latin typeface="Akrobat" panose="00000600000000000000" pitchFamily="50" charset="-52"/>
                  </a:rPr>
                  <a:t>Государственная программа Ханты-Мансийского автономного округа – Югры «Развитие физической культуры и спорта»</a:t>
                </a:r>
              </a:p>
              <a:p>
                <a:pPr algn="ctr"/>
                <a:endParaRPr lang="ru-RU" sz="2000" dirty="0">
                  <a:solidFill>
                    <a:srgbClr val="AED3F0"/>
                  </a:solidFill>
                  <a:latin typeface="Akrobat" panose="00000600000000000000" pitchFamily="50" charset="-52"/>
                </a:endParaRPr>
              </a:p>
            </p:txBody>
          </p:sp>
          <p:sp>
            <p:nvSpPr>
              <p:cNvPr id="51" name="Прямоугольник 50">
                <a:extLst>
                  <a:ext uri="{FF2B5EF4-FFF2-40B4-BE49-F238E27FC236}">
                    <a16:creationId xmlns:a16="http://schemas.microsoft.com/office/drawing/2014/main" id="{00E84D22-3720-4E21-A0BC-C75CAC48746A}"/>
                  </a:ext>
                </a:extLst>
              </p:cNvPr>
              <p:cNvSpPr/>
              <p:nvPr/>
            </p:nvSpPr>
            <p:spPr>
              <a:xfrm>
                <a:off x="5327656" y="1971347"/>
                <a:ext cx="3432722" cy="2128527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000"/>
              </a:p>
            </p:txBody>
          </p:sp>
        </p:grpSp>
        <p:pic>
          <p:nvPicPr>
            <p:cNvPr id="44" name="Рисунок 43">
              <a:extLst>
                <a:ext uri="{FF2B5EF4-FFF2-40B4-BE49-F238E27FC236}">
                  <a16:creationId xmlns:a16="http://schemas.microsoft.com/office/drawing/2014/main" id="{CDB3C2C0-D8E6-4A9F-B9EE-710624770D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724204" y="1968048"/>
              <a:ext cx="137160" cy="225552"/>
            </a:xfrm>
            <a:prstGeom prst="rect">
              <a:avLst/>
            </a:prstGeom>
          </p:spPr>
        </p:pic>
        <p:pic>
          <p:nvPicPr>
            <p:cNvPr id="52" name="Рисунок 51">
              <a:extLst>
                <a:ext uri="{FF2B5EF4-FFF2-40B4-BE49-F238E27FC236}">
                  <a16:creationId xmlns:a16="http://schemas.microsoft.com/office/drawing/2014/main" id="{AA7DE626-52EA-4C6A-A2AB-2DE9A7CC06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7562122" y="1987923"/>
              <a:ext cx="137160" cy="225552"/>
            </a:xfrm>
            <a:prstGeom prst="rect">
              <a:avLst/>
            </a:prstGeom>
          </p:spPr>
        </p:pic>
      </p:grp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FA8FF325-439F-470F-9619-DD2F2C2E7539}"/>
              </a:ext>
            </a:extLst>
          </p:cNvPr>
          <p:cNvGrpSpPr/>
          <p:nvPr/>
        </p:nvGrpSpPr>
        <p:grpSpPr>
          <a:xfrm>
            <a:off x="348602" y="4371612"/>
            <a:ext cx="8332671" cy="2303447"/>
            <a:chOff x="285378" y="3842254"/>
            <a:chExt cx="2456021" cy="3055078"/>
          </a:xfrm>
        </p:grpSpPr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id="{565A6CB1-8F67-4D5F-9981-BA42D9D89BE8}"/>
                </a:ext>
              </a:extLst>
            </p:cNvPr>
            <p:cNvGrpSpPr/>
            <p:nvPr/>
          </p:nvGrpSpPr>
          <p:grpSpPr>
            <a:xfrm>
              <a:off x="285378" y="4523911"/>
              <a:ext cx="2456021" cy="2373421"/>
              <a:chOff x="-167718" y="3571473"/>
              <a:chExt cx="2560044" cy="2373421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0D50AF0-0AA2-438C-9FD9-5DCF59B95948}"/>
                  </a:ext>
                </a:extLst>
              </p:cNvPr>
              <p:cNvSpPr txBox="1"/>
              <p:nvPr/>
            </p:nvSpPr>
            <p:spPr>
              <a:xfrm>
                <a:off x="-93587" y="3698125"/>
                <a:ext cx="2405286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dirty="0">
                    <a:solidFill>
                      <a:srgbClr val="AED3F0"/>
                    </a:solidFill>
                    <a:latin typeface="Akrobat" panose="00000600000000000000" pitchFamily="50" charset="-52"/>
                  </a:rPr>
                  <a:t>увеличение численности населения страны, повышения уровня жизни граждан, создания комфортных условий для их проживания, а также условий и возможностей для самореализации и раскрытия таланта каждого человека</a:t>
                </a:r>
              </a:p>
            </p:txBody>
          </p:sp>
          <p:sp>
            <p:nvSpPr>
              <p:cNvPr id="47" name="Прямоугольник 46">
                <a:extLst>
                  <a:ext uri="{FF2B5EF4-FFF2-40B4-BE49-F238E27FC236}">
                    <a16:creationId xmlns:a16="http://schemas.microsoft.com/office/drawing/2014/main" id="{657666FA-0E02-4CC2-9E49-A36EDFA226F2}"/>
                  </a:ext>
                </a:extLst>
              </p:cNvPr>
              <p:cNvSpPr/>
              <p:nvPr/>
            </p:nvSpPr>
            <p:spPr>
              <a:xfrm>
                <a:off x="-167718" y="3571473"/>
                <a:ext cx="2560044" cy="1196359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53" name="Рисунок 52">
              <a:extLst>
                <a:ext uri="{FF2B5EF4-FFF2-40B4-BE49-F238E27FC236}">
                  <a16:creationId xmlns:a16="http://schemas.microsoft.com/office/drawing/2014/main" id="{B4386A3C-DBB1-447F-AA18-43495BA4D2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936785" y="3892703"/>
              <a:ext cx="326449" cy="225552"/>
            </a:xfrm>
            <a:prstGeom prst="rect">
              <a:avLst/>
            </a:prstGeom>
          </p:spPr>
        </p:pic>
        <p:pic>
          <p:nvPicPr>
            <p:cNvPr id="54" name="Рисунок 53">
              <a:extLst>
                <a:ext uri="{FF2B5EF4-FFF2-40B4-BE49-F238E27FC236}">
                  <a16:creationId xmlns:a16="http://schemas.microsoft.com/office/drawing/2014/main" id="{8DF626AC-4B40-4862-9649-F36DB80415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764766" y="3902643"/>
              <a:ext cx="346323" cy="2255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85251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04397" y="-171974"/>
            <a:ext cx="9693081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krobat" charset="-52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14470F-C8BE-47BB-B8B2-0963A516A58D}"/>
              </a:ext>
            </a:extLst>
          </p:cNvPr>
          <p:cNvSpPr txBox="1"/>
          <p:nvPr/>
        </p:nvSpPr>
        <p:spPr>
          <a:xfrm>
            <a:off x="979808" y="127828"/>
            <a:ext cx="94599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solidFill>
                  <a:schemeClr val="bg1"/>
                </a:solidFill>
                <a:latin typeface="Akrobat Black" panose="00000A00000000000000" pitchFamily="50" charset="-52"/>
              </a:rPr>
              <a:t>Ключевые направления развития спорта Югры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5785B0-9B57-4695-96DA-64F98185C731}"/>
              </a:ext>
            </a:extLst>
          </p:cNvPr>
          <p:cNvSpPr txBox="1"/>
          <p:nvPr/>
        </p:nvSpPr>
        <p:spPr>
          <a:xfrm>
            <a:off x="348602" y="647554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75000"/>
                  </a:schemeClr>
                </a:solidFill>
                <a:latin typeface="Intro" panose="02000000000000000000" pitchFamily="50" charset="0"/>
              </a:rPr>
              <a:t>3</a:t>
            </a:r>
            <a:endParaRPr lang="ru-RU" sz="1100" dirty="0">
              <a:solidFill>
                <a:schemeClr val="bg1">
                  <a:lumMod val="75000"/>
                </a:schemeClr>
              </a:solidFill>
              <a:latin typeface="Akrobat" panose="00000600000000000000" pitchFamily="50" charset="-52"/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73F10E0-085A-443E-A337-FBF95FB40C39}"/>
              </a:ext>
            </a:extLst>
          </p:cNvPr>
          <p:cNvCxnSpPr>
            <a:cxnSpLocks/>
          </p:cNvCxnSpPr>
          <p:nvPr/>
        </p:nvCxnSpPr>
        <p:spPr>
          <a:xfrm>
            <a:off x="835819" y="6506885"/>
            <a:ext cx="0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id="{6B2AA31E-DF8F-4E57-AE48-C34AB336FB6B}"/>
              </a:ext>
            </a:extLst>
          </p:cNvPr>
          <p:cNvGrpSpPr/>
          <p:nvPr/>
        </p:nvGrpSpPr>
        <p:grpSpPr>
          <a:xfrm>
            <a:off x="439866" y="2133611"/>
            <a:ext cx="3121442" cy="2720263"/>
            <a:chOff x="1391834" y="1987886"/>
            <a:chExt cx="1913775" cy="278175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C66179D-AC6B-4B40-BC59-21C67BAD4053}"/>
                </a:ext>
              </a:extLst>
            </p:cNvPr>
            <p:cNvSpPr txBox="1"/>
            <p:nvPr/>
          </p:nvSpPr>
          <p:spPr>
            <a:xfrm>
              <a:off x="1391834" y="3101551"/>
              <a:ext cx="1913775" cy="1668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>
                  <a:solidFill>
                    <a:schemeClr val="bg1"/>
                  </a:solidFill>
                  <a:latin typeface="Akrobat" panose="00000600000000000000" pitchFamily="50" charset="-52"/>
                  <a:cs typeface="Times New Roman" pitchFamily="18" charset="0"/>
                </a:rPr>
                <a:t>44-я </a:t>
              </a:r>
            </a:p>
            <a:p>
              <a:pPr algn="ctr"/>
              <a:r>
                <a:rPr lang="ru-RU" sz="2000" b="1" dirty="0">
                  <a:solidFill>
                    <a:schemeClr val="bg1"/>
                  </a:solidFill>
                  <a:latin typeface="Akrobat" panose="00000600000000000000" pitchFamily="50" charset="-52"/>
                  <a:cs typeface="Times New Roman" pitchFamily="18" charset="0"/>
                </a:rPr>
                <a:t>Всемирная </a:t>
              </a:r>
            </a:p>
            <a:p>
              <a:pPr algn="ctr"/>
              <a:r>
                <a:rPr lang="ru-RU" sz="2000" b="1" dirty="0">
                  <a:solidFill>
                    <a:schemeClr val="bg1"/>
                  </a:solidFill>
                  <a:latin typeface="Akrobat" panose="00000600000000000000" pitchFamily="50" charset="-52"/>
                  <a:cs typeface="Times New Roman" pitchFamily="18" charset="0"/>
                </a:rPr>
                <a:t>шахматная олимпиада </a:t>
              </a:r>
            </a:p>
            <a:p>
              <a:pPr algn="ctr"/>
              <a:r>
                <a:rPr lang="ru-RU" sz="2000" b="1" dirty="0">
                  <a:solidFill>
                    <a:schemeClr val="bg1"/>
                  </a:solidFill>
                  <a:latin typeface="Akrobat" panose="00000600000000000000" pitchFamily="50" charset="-52"/>
                  <a:cs typeface="Times New Roman" pitchFamily="18" charset="0"/>
                </a:rPr>
                <a:t>г. Ханты-Мансийск</a:t>
              </a:r>
            </a:p>
            <a:p>
              <a:pPr algn="ctr"/>
              <a:r>
                <a:rPr lang="ru-RU" sz="2000" b="1" dirty="0">
                  <a:solidFill>
                    <a:schemeClr val="bg1"/>
                  </a:solidFill>
                  <a:latin typeface="Akrobat" panose="00000600000000000000" pitchFamily="50" charset="-52"/>
                  <a:cs typeface="Times New Roman" pitchFamily="18" charset="0"/>
                </a:rPr>
                <a:t>  август 2020 г. </a:t>
              </a:r>
            </a:p>
          </p:txBody>
        </p:sp>
        <p:pic>
          <p:nvPicPr>
            <p:cNvPr id="27" name="Рисунок 26">
              <a:extLst>
                <a:ext uri="{FF2B5EF4-FFF2-40B4-BE49-F238E27FC236}">
                  <a16:creationId xmlns:a16="http://schemas.microsoft.com/office/drawing/2014/main" id="{7E5424B1-055B-471D-A863-DBEC40715D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000768" y="1987886"/>
              <a:ext cx="728157" cy="939392"/>
            </a:xfrm>
            <a:prstGeom prst="rect">
              <a:avLst/>
            </a:prstGeom>
          </p:spPr>
        </p:pic>
      </p:grpSp>
      <p:grpSp>
        <p:nvGrpSpPr>
          <p:cNvPr id="28" name="Группа 27">
            <a:extLst>
              <a:ext uri="{FF2B5EF4-FFF2-40B4-BE49-F238E27FC236}">
                <a16:creationId xmlns:a16="http://schemas.microsoft.com/office/drawing/2014/main" id="{B4AA64DD-FBA7-4EBE-9BC9-AD51E21EC15B}"/>
              </a:ext>
            </a:extLst>
          </p:cNvPr>
          <p:cNvGrpSpPr/>
          <p:nvPr/>
        </p:nvGrpSpPr>
        <p:grpSpPr>
          <a:xfrm>
            <a:off x="3809935" y="1460262"/>
            <a:ext cx="4863570" cy="1015663"/>
            <a:chOff x="4528008" y="2057019"/>
            <a:chExt cx="4426185" cy="101566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5098E77-59FA-4127-BD34-DA621B96C965}"/>
                </a:ext>
              </a:extLst>
            </p:cNvPr>
            <p:cNvSpPr txBox="1"/>
            <p:nvPr/>
          </p:nvSpPr>
          <p:spPr>
            <a:xfrm>
              <a:off x="4812267" y="2057019"/>
              <a:ext cx="414192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>
                  <a:solidFill>
                    <a:schemeClr val="bg1"/>
                  </a:solidFill>
                  <a:latin typeface="Akrobat" panose="00000600000000000000" pitchFamily="50" charset="-52"/>
                  <a:cs typeface="Times New Roman" pitchFamily="18" charset="0"/>
                </a:rPr>
                <a:t>Представление Ханты-Мансийска на Всемирной шахматной Олимпиаде в </a:t>
              </a:r>
              <a:r>
                <a:rPr lang="ru-RU" sz="2000" b="1" dirty="0" err="1">
                  <a:solidFill>
                    <a:schemeClr val="bg1"/>
                  </a:solidFill>
                  <a:latin typeface="Akrobat" panose="00000600000000000000" pitchFamily="50" charset="-52"/>
                  <a:cs typeface="Times New Roman" pitchFamily="18" charset="0"/>
                </a:rPr>
                <a:t>г.Батуми</a:t>
              </a:r>
              <a:endParaRPr lang="ru-RU" sz="2000" b="1" dirty="0">
                <a:solidFill>
                  <a:schemeClr val="bg1"/>
                </a:solidFill>
                <a:latin typeface="Akrobat" panose="00000600000000000000" pitchFamily="50" charset="-52"/>
                <a:cs typeface="Times New Roman" pitchFamily="18" charset="0"/>
              </a:endParaRPr>
            </a:p>
          </p:txBody>
        </p:sp>
        <p:pic>
          <p:nvPicPr>
            <p:cNvPr id="30" name="Рисунок 29">
              <a:extLst>
                <a:ext uri="{FF2B5EF4-FFF2-40B4-BE49-F238E27FC236}">
                  <a16:creationId xmlns:a16="http://schemas.microsoft.com/office/drawing/2014/main" id="{2C96A464-3AE7-43A7-91A1-034B888786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621469">
              <a:off x="4528008" y="2236630"/>
              <a:ext cx="137160" cy="225552"/>
            </a:xfrm>
            <a:prstGeom prst="rect">
              <a:avLst/>
            </a:prstGeom>
          </p:spPr>
        </p:pic>
      </p:grpSp>
      <p:grpSp>
        <p:nvGrpSpPr>
          <p:cNvPr id="31" name="Группа 30">
            <a:extLst>
              <a:ext uri="{FF2B5EF4-FFF2-40B4-BE49-F238E27FC236}">
                <a16:creationId xmlns:a16="http://schemas.microsoft.com/office/drawing/2014/main" id="{6B9D80CD-25DD-47FB-A38D-2AEBFE66DA6A}"/>
              </a:ext>
            </a:extLst>
          </p:cNvPr>
          <p:cNvGrpSpPr/>
          <p:nvPr/>
        </p:nvGrpSpPr>
        <p:grpSpPr>
          <a:xfrm>
            <a:off x="3977900" y="3308582"/>
            <a:ext cx="4863569" cy="707886"/>
            <a:chOff x="4534243" y="3166037"/>
            <a:chExt cx="4419949" cy="707886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F1FE32C-8A57-47C7-A86B-CEBF001D5ACE}"/>
                </a:ext>
              </a:extLst>
            </p:cNvPr>
            <p:cNvSpPr txBox="1"/>
            <p:nvPr/>
          </p:nvSpPr>
          <p:spPr>
            <a:xfrm>
              <a:off x="4812266" y="3166037"/>
              <a:ext cx="414192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>
                  <a:solidFill>
                    <a:schemeClr val="bg1"/>
                  </a:solidFill>
                  <a:latin typeface="Akrobat" panose="00000600000000000000" pitchFamily="50" charset="-52"/>
                  <a:cs typeface="Times New Roman" pitchFamily="18" charset="0"/>
                </a:rPr>
                <a:t>Чемпионат мира по шахматам среди женщин по нокаут-системе</a:t>
              </a:r>
            </a:p>
          </p:txBody>
        </p:sp>
        <p:pic>
          <p:nvPicPr>
            <p:cNvPr id="33" name="Рисунок 32">
              <a:extLst>
                <a:ext uri="{FF2B5EF4-FFF2-40B4-BE49-F238E27FC236}">
                  <a16:creationId xmlns:a16="http://schemas.microsoft.com/office/drawing/2014/main" id="{03810AA2-B29A-4EAC-B28D-C50E15BEF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4534243" y="3351141"/>
              <a:ext cx="124691" cy="205047"/>
            </a:xfrm>
            <a:prstGeom prst="rect">
              <a:avLst/>
            </a:prstGeom>
          </p:spPr>
        </p:pic>
      </p:grp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F1C5D6F1-6599-4C50-BE6D-CDBD40F94FFC}"/>
              </a:ext>
            </a:extLst>
          </p:cNvPr>
          <p:cNvGrpSpPr/>
          <p:nvPr/>
        </p:nvGrpSpPr>
        <p:grpSpPr>
          <a:xfrm>
            <a:off x="4078818" y="4724426"/>
            <a:ext cx="4878456" cy="369332"/>
            <a:chOff x="4534243" y="4652908"/>
            <a:chExt cx="4419950" cy="36933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DF5B395-C4A8-46CC-A761-243CEEFBE13F}"/>
                </a:ext>
              </a:extLst>
            </p:cNvPr>
            <p:cNvSpPr txBox="1"/>
            <p:nvPr/>
          </p:nvSpPr>
          <p:spPr>
            <a:xfrm>
              <a:off x="4812267" y="4652908"/>
              <a:ext cx="41419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solidFill>
                    <a:schemeClr val="bg1"/>
                  </a:solidFill>
                  <a:latin typeface="Akrobat" panose="00000600000000000000" pitchFamily="50" charset="-52"/>
                  <a:cs typeface="Times New Roman" pitchFamily="18" charset="0"/>
                </a:rPr>
                <a:t>Кубок мира  по шахматам в 2019 г</a:t>
              </a:r>
            </a:p>
          </p:txBody>
        </p:sp>
        <p:pic>
          <p:nvPicPr>
            <p:cNvPr id="36" name="Рисунок 35">
              <a:extLst>
                <a:ext uri="{FF2B5EF4-FFF2-40B4-BE49-F238E27FC236}">
                  <a16:creationId xmlns:a16="http://schemas.microsoft.com/office/drawing/2014/main" id="{D6C0C899-865C-4AF0-8B8E-006373E76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451406">
              <a:off x="4534243" y="4776614"/>
              <a:ext cx="124691" cy="205047"/>
            </a:xfrm>
            <a:prstGeom prst="rect">
              <a:avLst/>
            </a:prstGeom>
          </p:spPr>
        </p:pic>
      </p:grpSp>
      <p:pic>
        <p:nvPicPr>
          <p:cNvPr id="38" name="Рисунок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98" y="106327"/>
            <a:ext cx="628321" cy="71238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1870B92-DBB2-4DCF-8AF9-25B6FFDC57D4}"/>
              </a:ext>
            </a:extLst>
          </p:cNvPr>
          <p:cNvSpPr txBox="1"/>
          <p:nvPr/>
        </p:nvSpPr>
        <p:spPr>
          <a:xfrm>
            <a:off x="1050205" y="6488782"/>
            <a:ext cx="5078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 Развитие в 2018 году физической культуры и спорта в Ханты-Мансийском автономном округе - Югре</a:t>
            </a:r>
          </a:p>
        </p:txBody>
      </p:sp>
    </p:spTree>
    <p:extLst>
      <p:ext uri="{BB962C8B-B14F-4D97-AF65-F5344CB8AC3E}">
        <p14:creationId xmlns:p14="http://schemas.microsoft.com/office/powerpoint/2010/main" val="58962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4396" y="-13869"/>
            <a:ext cx="9571839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49" name="Диаграмма 48">
            <a:extLst>
              <a:ext uri="{FF2B5EF4-FFF2-40B4-BE49-F238E27FC236}">
                <a16:creationId xmlns:a16="http://schemas.microsoft.com/office/drawing/2014/main" id="{C33A401B-17F7-4BB0-B807-8BA13ACA3B99}"/>
              </a:ext>
            </a:extLst>
          </p:cNvPr>
          <p:cNvGraphicFramePr/>
          <p:nvPr/>
        </p:nvGraphicFramePr>
        <p:xfrm>
          <a:off x="5431929" y="1323165"/>
          <a:ext cx="4593208" cy="3062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6" name="TextBox 65">
            <a:extLst>
              <a:ext uri="{FF2B5EF4-FFF2-40B4-BE49-F238E27FC236}">
                <a16:creationId xmlns:a16="http://schemas.microsoft.com/office/drawing/2014/main" id="{C414470F-C8BE-47BB-B8B2-0963A516A58D}"/>
              </a:ext>
            </a:extLst>
          </p:cNvPr>
          <p:cNvSpPr txBox="1"/>
          <p:nvPr/>
        </p:nvSpPr>
        <p:spPr>
          <a:xfrm>
            <a:off x="1050205" y="106327"/>
            <a:ext cx="79561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Реализация Всероссийского </a:t>
            </a:r>
          </a:p>
          <a:p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физкультурно-спортивного комплекса </a:t>
            </a:r>
          </a:p>
          <a:p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«Готов к труду и обороне» (ГТО)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5785B0-9B57-4695-96DA-64F98185C731}"/>
              </a:ext>
            </a:extLst>
          </p:cNvPr>
          <p:cNvSpPr txBox="1"/>
          <p:nvPr/>
        </p:nvSpPr>
        <p:spPr>
          <a:xfrm>
            <a:off x="348602" y="6475542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75000"/>
                  </a:schemeClr>
                </a:solidFill>
                <a:latin typeface="Intro" panose="02000000000000000000" pitchFamily="50" charset="0"/>
              </a:rPr>
              <a:t>4</a:t>
            </a:r>
            <a:endParaRPr lang="ru-RU" sz="1100" dirty="0">
              <a:solidFill>
                <a:schemeClr val="bg1">
                  <a:lumMod val="75000"/>
                </a:schemeClr>
              </a:solidFill>
              <a:latin typeface="Akrobat" panose="00000600000000000000" pitchFamily="50" charset="-52"/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73F10E0-085A-443E-A337-FBF95FB40C39}"/>
              </a:ext>
            </a:extLst>
          </p:cNvPr>
          <p:cNvCxnSpPr>
            <a:cxnSpLocks/>
          </p:cNvCxnSpPr>
          <p:nvPr/>
        </p:nvCxnSpPr>
        <p:spPr>
          <a:xfrm>
            <a:off x="835819" y="6506885"/>
            <a:ext cx="0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2" y="216597"/>
            <a:ext cx="628321" cy="712380"/>
          </a:xfrm>
          <a:prstGeom prst="rect">
            <a:avLst/>
          </a:prstGeom>
        </p:spPr>
      </p:pic>
      <p:graphicFrame>
        <p:nvGraphicFramePr>
          <p:cNvPr id="15" name="Схема 14">
            <a:extLst>
              <a:ext uri="{FF2B5EF4-FFF2-40B4-BE49-F238E27FC236}">
                <a16:creationId xmlns:a16="http://schemas.microsoft.com/office/drawing/2014/main" id="{24A52C21-64E8-4C18-9079-3FCD70D4CE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5356021"/>
              </p:ext>
            </p:extLst>
          </p:nvPr>
        </p:nvGraphicFramePr>
        <p:xfrm>
          <a:off x="357808" y="1313981"/>
          <a:ext cx="8787432" cy="4667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60C3C2E3-515A-4950-915E-F9539260AEA2}"/>
              </a:ext>
            </a:extLst>
          </p:cNvPr>
          <p:cNvSpPr/>
          <p:nvPr/>
        </p:nvSpPr>
        <p:spPr>
          <a:xfrm>
            <a:off x="359721" y="6013417"/>
            <a:ext cx="3840427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Плановый объем финансирования – 7,5 млн. руб.  </a:t>
            </a:r>
          </a:p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Исполнение -  100% от плановых назначений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EC5841-19CE-4E14-B8B2-A424B88F0BAA}"/>
              </a:ext>
            </a:extLst>
          </p:cNvPr>
          <p:cNvSpPr txBox="1"/>
          <p:nvPr/>
        </p:nvSpPr>
        <p:spPr>
          <a:xfrm>
            <a:off x="1050205" y="6488782"/>
            <a:ext cx="5078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 Развитие в 2018 году физической культуры и спорта в Ханты-Мансийском автономном округе - Югре</a:t>
            </a:r>
          </a:p>
        </p:txBody>
      </p:sp>
    </p:spTree>
    <p:extLst>
      <p:ext uri="{BB962C8B-B14F-4D97-AF65-F5344CB8AC3E}">
        <p14:creationId xmlns:p14="http://schemas.microsoft.com/office/powerpoint/2010/main" val="155904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00668"/>
            <a:ext cx="9571839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14470F-C8BE-47BB-B8B2-0963A516A58D}"/>
              </a:ext>
            </a:extLst>
          </p:cNvPr>
          <p:cNvSpPr txBox="1"/>
          <p:nvPr/>
        </p:nvSpPr>
        <p:spPr>
          <a:xfrm>
            <a:off x="1050205" y="106327"/>
            <a:ext cx="7956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Доля населения систематически занимающегося физической культурой и спортом в 2018 году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5785B0-9B57-4695-96DA-64F98185C731}"/>
              </a:ext>
            </a:extLst>
          </p:cNvPr>
          <p:cNvSpPr txBox="1"/>
          <p:nvPr/>
        </p:nvSpPr>
        <p:spPr>
          <a:xfrm>
            <a:off x="348602" y="6475542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75000"/>
                  </a:schemeClr>
                </a:solidFill>
                <a:latin typeface="Intro" panose="02000000000000000000" pitchFamily="50" charset="0"/>
              </a:rPr>
              <a:t>5</a:t>
            </a:r>
            <a:endParaRPr lang="ru-RU" sz="1100" dirty="0">
              <a:solidFill>
                <a:schemeClr val="bg1">
                  <a:lumMod val="75000"/>
                </a:schemeClr>
              </a:solidFill>
              <a:latin typeface="Akrobat" panose="00000600000000000000" pitchFamily="50" charset="-52"/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73F10E0-085A-443E-A337-FBF95FB40C39}"/>
              </a:ext>
            </a:extLst>
          </p:cNvPr>
          <p:cNvCxnSpPr>
            <a:cxnSpLocks/>
          </p:cNvCxnSpPr>
          <p:nvPr/>
        </p:nvCxnSpPr>
        <p:spPr>
          <a:xfrm>
            <a:off x="835819" y="6506885"/>
            <a:ext cx="0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2" y="216597"/>
            <a:ext cx="628321" cy="712380"/>
          </a:xfrm>
          <a:prstGeom prst="rect">
            <a:avLst/>
          </a:prstGeom>
        </p:spPr>
      </p:pic>
      <p:graphicFrame>
        <p:nvGraphicFramePr>
          <p:cNvPr id="15" name="Диаграмма 14">
            <a:extLst>
              <a:ext uri="{FF2B5EF4-FFF2-40B4-BE49-F238E27FC236}">
                <a16:creationId xmlns:a16="http://schemas.microsoft.com/office/drawing/2014/main" id="{3607C645-0783-45E8-ABAA-91A8949BDA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7120806"/>
              </p:ext>
            </p:extLst>
          </p:nvPr>
        </p:nvGraphicFramePr>
        <p:xfrm>
          <a:off x="484717" y="815591"/>
          <a:ext cx="8659283" cy="5670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2C6FCD3-1B91-460A-9F22-9B167E6D32FE}"/>
              </a:ext>
            </a:extLst>
          </p:cNvPr>
          <p:cNvSpPr txBox="1"/>
          <p:nvPr/>
        </p:nvSpPr>
        <p:spPr>
          <a:xfrm>
            <a:off x="1050205" y="6488782"/>
            <a:ext cx="5078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 Развитие в 2018 году физической культуры и спорта в Ханты-Мансийском автономном округе - Югре</a:t>
            </a:r>
          </a:p>
        </p:txBody>
      </p:sp>
    </p:spTree>
    <p:extLst>
      <p:ext uri="{BB962C8B-B14F-4D97-AF65-F5344CB8AC3E}">
        <p14:creationId xmlns:p14="http://schemas.microsoft.com/office/powerpoint/2010/main" val="4218283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00668"/>
            <a:ext cx="9571839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14470F-C8BE-47BB-B8B2-0963A516A58D}"/>
              </a:ext>
            </a:extLst>
          </p:cNvPr>
          <p:cNvSpPr txBox="1"/>
          <p:nvPr/>
        </p:nvSpPr>
        <p:spPr>
          <a:xfrm>
            <a:off x="1050205" y="106327"/>
            <a:ext cx="7956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Развитие материально-технической базы спортивных сооружений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5785B0-9B57-4695-96DA-64F98185C731}"/>
              </a:ext>
            </a:extLst>
          </p:cNvPr>
          <p:cNvSpPr txBox="1"/>
          <p:nvPr/>
        </p:nvSpPr>
        <p:spPr>
          <a:xfrm>
            <a:off x="348602" y="6475542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75000"/>
                  </a:schemeClr>
                </a:solidFill>
                <a:latin typeface="Intro" panose="02000000000000000000" pitchFamily="50" charset="0"/>
              </a:rPr>
              <a:t>6</a:t>
            </a:r>
            <a:endParaRPr lang="ru-RU" sz="1100" dirty="0">
              <a:solidFill>
                <a:schemeClr val="bg1">
                  <a:lumMod val="75000"/>
                </a:schemeClr>
              </a:solidFill>
              <a:latin typeface="Akrobat" panose="00000600000000000000" pitchFamily="50" charset="-52"/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73F10E0-085A-443E-A337-FBF95FB40C39}"/>
              </a:ext>
            </a:extLst>
          </p:cNvPr>
          <p:cNvCxnSpPr>
            <a:cxnSpLocks/>
          </p:cNvCxnSpPr>
          <p:nvPr/>
        </p:nvCxnSpPr>
        <p:spPr>
          <a:xfrm>
            <a:off x="835819" y="6506885"/>
            <a:ext cx="0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2" y="216597"/>
            <a:ext cx="628321" cy="712380"/>
          </a:xfrm>
          <a:prstGeom prst="rect">
            <a:avLst/>
          </a:prstGeom>
        </p:spPr>
      </p:pic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68822939-C1FF-440E-BDF1-D75E9FFCDA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0652898"/>
              </p:ext>
            </p:extLst>
          </p:nvPr>
        </p:nvGraphicFramePr>
        <p:xfrm>
          <a:off x="372042" y="937324"/>
          <a:ext cx="8771958" cy="5158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F00E9C0-04F3-47FC-B258-7FC1EE2E7012}"/>
              </a:ext>
            </a:extLst>
          </p:cNvPr>
          <p:cNvSpPr/>
          <p:nvPr/>
        </p:nvSpPr>
        <p:spPr>
          <a:xfrm>
            <a:off x="538345" y="6089969"/>
            <a:ext cx="3840427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Плановый объем финансирования – 552,8 млн. руб.  </a:t>
            </a:r>
          </a:p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Исполнение -  86,8% от плановых назначений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41CA33-DE8E-4FEB-A734-C1752C8267F6}"/>
              </a:ext>
            </a:extLst>
          </p:cNvPr>
          <p:cNvSpPr txBox="1"/>
          <p:nvPr/>
        </p:nvSpPr>
        <p:spPr>
          <a:xfrm>
            <a:off x="1050205" y="6488782"/>
            <a:ext cx="5078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 Развитие в 2018 году физической культуры и спорта в Ханты-Мансийском автономном округе - Югре</a:t>
            </a:r>
          </a:p>
        </p:txBody>
      </p:sp>
    </p:spTree>
    <p:extLst>
      <p:ext uri="{BB962C8B-B14F-4D97-AF65-F5344CB8AC3E}">
        <p14:creationId xmlns:p14="http://schemas.microsoft.com/office/powerpoint/2010/main" val="331186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91615"/>
            <a:ext cx="9571839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14470F-C8BE-47BB-B8B2-0963A516A58D}"/>
              </a:ext>
            </a:extLst>
          </p:cNvPr>
          <p:cNvSpPr txBox="1"/>
          <p:nvPr/>
        </p:nvSpPr>
        <p:spPr>
          <a:xfrm>
            <a:off x="1050205" y="106327"/>
            <a:ext cx="7956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Наиболее значимые достижения спортсменов автономного округа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5785B0-9B57-4695-96DA-64F98185C731}"/>
              </a:ext>
            </a:extLst>
          </p:cNvPr>
          <p:cNvSpPr txBox="1"/>
          <p:nvPr/>
        </p:nvSpPr>
        <p:spPr>
          <a:xfrm>
            <a:off x="348602" y="6475542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75000"/>
                  </a:schemeClr>
                </a:solidFill>
                <a:latin typeface="Intro" panose="02000000000000000000" pitchFamily="50" charset="0"/>
              </a:rPr>
              <a:t>7</a:t>
            </a:r>
            <a:endParaRPr lang="ru-RU" sz="1100" dirty="0">
              <a:solidFill>
                <a:schemeClr val="bg1">
                  <a:lumMod val="75000"/>
                </a:schemeClr>
              </a:solidFill>
              <a:latin typeface="Akrobat" panose="00000600000000000000" pitchFamily="50" charset="-52"/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73F10E0-085A-443E-A337-FBF95FB40C39}"/>
              </a:ext>
            </a:extLst>
          </p:cNvPr>
          <p:cNvCxnSpPr>
            <a:cxnSpLocks/>
          </p:cNvCxnSpPr>
          <p:nvPr/>
        </p:nvCxnSpPr>
        <p:spPr>
          <a:xfrm>
            <a:off x="835819" y="6506885"/>
            <a:ext cx="0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2" y="216597"/>
            <a:ext cx="628321" cy="71238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1942DC9-5723-4D5A-987B-09F59D787B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55" y="1151106"/>
            <a:ext cx="845195" cy="83674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7F31E9E-EB17-4A4C-9C50-831B9F7E6E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407" y="890754"/>
            <a:ext cx="872910" cy="87291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7C8BB31F-6B26-4B3C-BC36-EC987A6B729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68" y="2066060"/>
            <a:ext cx="866915" cy="706553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1170B26-6AE7-4E06-B3B1-8886F5A5D3D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35"/>
          <a:stretch/>
        </p:blipFill>
        <p:spPr>
          <a:xfrm>
            <a:off x="415848" y="2900149"/>
            <a:ext cx="753007" cy="751157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F27C2FB4-87C4-4750-91CB-E0694FF4EEE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6" b="6824"/>
          <a:stretch/>
        </p:blipFill>
        <p:spPr>
          <a:xfrm>
            <a:off x="8241027" y="1974429"/>
            <a:ext cx="768269" cy="767038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865F0FCC-F925-406F-BFB3-402AEE84984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081" y="2900149"/>
            <a:ext cx="844133" cy="844133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F897B033-3CC5-4901-B9E1-E9B4F31A7C9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69" y="3832646"/>
            <a:ext cx="837086" cy="837086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F223A6E7-DE70-42BE-9755-E7FCF2EFD56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11929" r="13855" b="15215"/>
          <a:stretch/>
        </p:blipFill>
        <p:spPr>
          <a:xfrm>
            <a:off x="8285303" y="3833006"/>
            <a:ext cx="759652" cy="836726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8B815D33-750E-460C-92D0-A703188FCC4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09" y="4733500"/>
            <a:ext cx="786405" cy="786405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4DCA754C-E947-4139-BCFB-6CABCCDEF82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550" y="4787818"/>
            <a:ext cx="818656" cy="734725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D27B0891-43F7-4C1E-BFC9-ADD5AB61F4B4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11"/>
          <a:stretch/>
        </p:blipFill>
        <p:spPr>
          <a:xfrm>
            <a:off x="8302827" y="5658711"/>
            <a:ext cx="762002" cy="819436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FB466C1C-6035-4927-80A7-0AC74AC420E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55" y="5539243"/>
            <a:ext cx="773759" cy="773759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87293C1C-EE58-4108-9129-736E5EFF1C2C}"/>
              </a:ext>
            </a:extLst>
          </p:cNvPr>
          <p:cNvSpPr txBox="1"/>
          <p:nvPr/>
        </p:nvSpPr>
        <p:spPr>
          <a:xfrm>
            <a:off x="1434726" y="930773"/>
            <a:ext cx="698427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Соболев Андрей и Соболева Наталья  (сноуборд) </a:t>
            </a:r>
          </a:p>
          <a:p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 err="1">
                <a:solidFill>
                  <a:schemeClr val="bg1"/>
                </a:solidFill>
              </a:rPr>
              <a:t>Слинкин</a:t>
            </a:r>
            <a:r>
              <a:rPr lang="ru-RU" sz="1400" dirty="0">
                <a:solidFill>
                  <a:schemeClr val="bg1"/>
                </a:solidFill>
              </a:rPr>
              <a:t> Михаил  (спорт лиц с поражением ОДА (сноуборд)</a:t>
            </a:r>
          </a:p>
          <a:p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>
                <a:solidFill>
                  <a:schemeClr val="bg1"/>
                </a:solidFill>
              </a:rPr>
              <a:t>Яковенко Дмитрий ,Гиря Ольга (шахматы) </a:t>
            </a:r>
          </a:p>
          <a:p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>
                <a:solidFill>
                  <a:schemeClr val="bg1"/>
                </a:solidFill>
              </a:rPr>
              <a:t>Феофанов Владимир (тхэквондо (спорт лиц с поражением ОДА) </a:t>
            </a:r>
          </a:p>
          <a:p>
            <a:r>
              <a:rPr lang="ru-RU" sz="1400" dirty="0">
                <a:solidFill>
                  <a:schemeClr val="bg1"/>
                </a:solidFill>
              </a:rPr>
              <a:t> </a:t>
            </a:r>
          </a:p>
          <a:p>
            <a:r>
              <a:rPr lang="ru-RU" sz="1400" dirty="0">
                <a:solidFill>
                  <a:schemeClr val="bg1"/>
                </a:solidFill>
              </a:rPr>
              <a:t>Храмцов Максим (тхэквондо) </a:t>
            </a:r>
          </a:p>
          <a:p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 err="1">
                <a:solidFill>
                  <a:schemeClr val="bg1"/>
                </a:solidFill>
              </a:rPr>
              <a:t>Найфонов</a:t>
            </a:r>
            <a:r>
              <a:rPr lang="ru-RU" sz="1400" dirty="0">
                <a:solidFill>
                  <a:schemeClr val="bg1"/>
                </a:solidFill>
              </a:rPr>
              <a:t> Артур; </a:t>
            </a:r>
            <a:r>
              <a:rPr lang="ru-RU" sz="1400" dirty="0" err="1">
                <a:solidFill>
                  <a:schemeClr val="bg1"/>
                </a:solidFill>
              </a:rPr>
              <a:t>Сидаков</a:t>
            </a:r>
            <a:r>
              <a:rPr lang="ru-RU" sz="1400" dirty="0">
                <a:solidFill>
                  <a:schemeClr val="bg1"/>
                </a:solidFill>
              </a:rPr>
              <a:t> Заурбек; </a:t>
            </a:r>
            <a:r>
              <a:rPr lang="ru-RU" sz="1400" dirty="0" err="1">
                <a:solidFill>
                  <a:schemeClr val="bg1"/>
                </a:solidFill>
              </a:rPr>
              <a:t>Цакулов</a:t>
            </a:r>
            <a:r>
              <a:rPr lang="ru-RU" sz="1400" dirty="0">
                <a:solidFill>
                  <a:schemeClr val="bg1"/>
                </a:solidFill>
              </a:rPr>
              <a:t> Батырбек (спортивная борьба (вольная) –</a:t>
            </a:r>
          </a:p>
          <a:p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>
                <a:solidFill>
                  <a:schemeClr val="bg1"/>
                </a:solidFill>
              </a:rPr>
              <a:t>Александров Александр (легкая атлетика (спорт лиц с интеллектуальными нарушениями)  </a:t>
            </a:r>
          </a:p>
          <a:p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>
                <a:solidFill>
                  <a:schemeClr val="bg1"/>
                </a:solidFill>
              </a:rPr>
              <a:t>Егорова Анна (плавание) </a:t>
            </a:r>
          </a:p>
          <a:p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>
                <a:solidFill>
                  <a:schemeClr val="bg1"/>
                </a:solidFill>
              </a:rPr>
              <a:t>Поршнев Никита (биатлон) </a:t>
            </a:r>
          </a:p>
          <a:p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>
                <a:solidFill>
                  <a:schemeClr val="bg1"/>
                </a:solidFill>
              </a:rPr>
              <a:t>Тимофеева Анна (водное поло )</a:t>
            </a:r>
          </a:p>
          <a:p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 err="1">
                <a:solidFill>
                  <a:schemeClr val="bg1"/>
                </a:solidFill>
              </a:rPr>
              <a:t>Гиклова</a:t>
            </a:r>
            <a:r>
              <a:rPr lang="ru-RU" sz="1400" dirty="0">
                <a:solidFill>
                  <a:schemeClr val="bg1"/>
                </a:solidFill>
              </a:rPr>
              <a:t> Наталья (радиоспорт) </a:t>
            </a:r>
          </a:p>
          <a:p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 err="1">
                <a:solidFill>
                  <a:schemeClr val="bg1"/>
                </a:solidFill>
              </a:rPr>
              <a:t>Батыргазиев</a:t>
            </a:r>
            <a:r>
              <a:rPr lang="ru-RU" sz="1400" dirty="0">
                <a:solidFill>
                  <a:schemeClr val="bg1"/>
                </a:solidFill>
              </a:rPr>
              <a:t> Альберт, </a:t>
            </a:r>
            <a:r>
              <a:rPr lang="ru-RU" sz="1400" dirty="0" err="1">
                <a:solidFill>
                  <a:schemeClr val="bg1"/>
                </a:solidFill>
              </a:rPr>
              <a:t>Батяй</a:t>
            </a:r>
            <a:r>
              <a:rPr lang="ru-RU" sz="1400" dirty="0">
                <a:solidFill>
                  <a:schemeClr val="bg1"/>
                </a:solidFill>
              </a:rPr>
              <a:t> Дмитрий (бокс) </a:t>
            </a:r>
          </a:p>
          <a:p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>
                <a:solidFill>
                  <a:schemeClr val="bg1"/>
                </a:solidFill>
              </a:rPr>
              <a:t>Клименко Ксения (спортивная гимнастика )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C1D016-9F44-4FE0-BA5C-713E6490FA4B}"/>
              </a:ext>
            </a:extLst>
          </p:cNvPr>
          <p:cNvSpPr txBox="1"/>
          <p:nvPr/>
        </p:nvSpPr>
        <p:spPr>
          <a:xfrm>
            <a:off x="1050205" y="6488782"/>
            <a:ext cx="5078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 Развитие в 2018 году физической культуры и спорта в Ханты-Мансийском автономном округе - Югре</a:t>
            </a:r>
          </a:p>
        </p:txBody>
      </p:sp>
    </p:spTree>
    <p:extLst>
      <p:ext uri="{BB962C8B-B14F-4D97-AF65-F5344CB8AC3E}">
        <p14:creationId xmlns:p14="http://schemas.microsoft.com/office/powerpoint/2010/main" val="3798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71974"/>
            <a:ext cx="9571839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14470F-C8BE-47BB-B8B2-0963A516A58D}"/>
              </a:ext>
            </a:extLst>
          </p:cNvPr>
          <p:cNvSpPr txBox="1"/>
          <p:nvPr/>
        </p:nvSpPr>
        <p:spPr>
          <a:xfrm>
            <a:off x="1050205" y="106327"/>
            <a:ext cx="7956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Общий объем финансирования программы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5785B0-9B57-4695-96DA-64F98185C731}"/>
              </a:ext>
            </a:extLst>
          </p:cNvPr>
          <p:cNvSpPr txBox="1"/>
          <p:nvPr/>
        </p:nvSpPr>
        <p:spPr>
          <a:xfrm>
            <a:off x="348602" y="6475542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75000"/>
                  </a:schemeClr>
                </a:solidFill>
                <a:latin typeface="Intro" panose="02000000000000000000" pitchFamily="50" charset="0"/>
              </a:rPr>
              <a:t>8</a:t>
            </a:r>
            <a:endParaRPr lang="ru-RU" sz="1100" dirty="0">
              <a:solidFill>
                <a:schemeClr val="bg1">
                  <a:lumMod val="75000"/>
                </a:schemeClr>
              </a:solidFill>
              <a:latin typeface="Akrobat" panose="00000600000000000000" pitchFamily="50" charset="-52"/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73F10E0-085A-443E-A337-FBF95FB40C39}"/>
              </a:ext>
            </a:extLst>
          </p:cNvPr>
          <p:cNvCxnSpPr>
            <a:cxnSpLocks/>
          </p:cNvCxnSpPr>
          <p:nvPr/>
        </p:nvCxnSpPr>
        <p:spPr>
          <a:xfrm>
            <a:off x="835819" y="6506885"/>
            <a:ext cx="0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2" y="216597"/>
            <a:ext cx="628321" cy="712380"/>
          </a:xfrm>
          <a:prstGeom prst="rect">
            <a:avLst/>
          </a:prstGeom>
        </p:spPr>
      </p:pic>
      <p:graphicFrame>
        <p:nvGraphicFramePr>
          <p:cNvPr id="15" name="Таблица 14">
            <a:extLst>
              <a:ext uri="{FF2B5EF4-FFF2-40B4-BE49-F238E27FC236}">
                <a16:creationId xmlns:a16="http://schemas.microsoft.com/office/drawing/2014/main" id="{A38A7774-4948-4DC8-A1A9-32770287FE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151060"/>
              </p:ext>
            </p:extLst>
          </p:nvPr>
        </p:nvGraphicFramePr>
        <p:xfrm>
          <a:off x="330585" y="1366568"/>
          <a:ext cx="5294360" cy="1790680"/>
        </p:xfrm>
        <a:graphic>
          <a:graphicData uri="http://schemas.openxmlformats.org/drawingml/2006/table">
            <a:tbl>
              <a:tblPr firstRow="1" firstCol="1" bandRow="1">
                <a:tableStyleId>{327F97BB-C833-4FB7-BDE5-3F7075034690}</a:tableStyleId>
              </a:tblPr>
              <a:tblGrid>
                <a:gridCol w="19427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04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61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48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ИСТОЧНИК</a:t>
                      </a:r>
                      <a:endParaRPr lang="ru-RU" sz="1000" b="0" baseline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ПЛАН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(</a:t>
                      </a:r>
                      <a:r>
                        <a:rPr lang="ru-RU" sz="1000" baseline="0" dirty="0" err="1">
                          <a:effectLst/>
                        </a:rPr>
                        <a:t>млн.рублей</a:t>
                      </a:r>
                      <a:r>
                        <a:rPr lang="ru-RU" sz="1000" baseline="0" dirty="0">
                          <a:effectLst/>
                        </a:rPr>
                        <a:t>)</a:t>
                      </a:r>
                      <a:endParaRPr lang="ru-RU" sz="1000" b="0" baseline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ФАКТ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 (млн. рублей)</a:t>
                      </a:r>
                      <a:endParaRPr lang="ru-RU" sz="1000" b="0" baseline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% ИСПОЛНЕНИЯ</a:t>
                      </a:r>
                      <a:endParaRPr lang="ru-RU" sz="1000" b="0" baseline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ВСЕГО</a:t>
                      </a:r>
                      <a:endParaRPr lang="ru-RU" sz="1000" b="1" baseline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5 135,6</a:t>
                      </a:r>
                      <a:endParaRPr lang="ru-RU" sz="1000" b="1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5 048,3</a:t>
                      </a:r>
                      <a:endParaRPr lang="ru-RU" sz="1000" b="1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98,3</a:t>
                      </a:r>
                      <a:endParaRPr lang="ru-RU" sz="1000" b="1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ФЕДЕРАЛЬНЫЙ БЮДЖЕТ </a:t>
                      </a:r>
                      <a:endParaRPr lang="ru-RU" sz="1000" baseline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25,8</a:t>
                      </a:r>
                      <a:endParaRPr lang="ru-RU" sz="1000" b="0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25,8</a:t>
                      </a:r>
                      <a:endParaRPr lang="ru-RU" sz="1000" b="0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100</a:t>
                      </a:r>
                      <a:endParaRPr lang="ru-RU" sz="1000" b="0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БЮДЖЕТ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АВТОНОМНОГО ОКРУГА</a:t>
                      </a:r>
                      <a:endParaRPr lang="ru-RU" sz="1000" b="0" baseline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5 060,0</a:t>
                      </a:r>
                      <a:endParaRPr lang="ru-RU" sz="1000" b="0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4 976,4</a:t>
                      </a:r>
                      <a:endParaRPr lang="ru-RU" sz="1000" b="0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98,3</a:t>
                      </a:r>
                      <a:endParaRPr lang="ru-RU" sz="1000" b="0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МЕСТНЫЙ  БЮДЖЕТ</a:t>
                      </a:r>
                      <a:endParaRPr lang="ru-RU" sz="1000" b="0" baseline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49,8</a:t>
                      </a:r>
                      <a:endParaRPr lang="ru-RU" sz="1000" b="0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46,1</a:t>
                      </a:r>
                      <a:endParaRPr lang="ru-RU" sz="1000" b="0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>
                          <a:effectLst/>
                        </a:rPr>
                        <a:t>92,7</a:t>
                      </a:r>
                      <a:endParaRPr lang="ru-RU" sz="1000" b="0" baseline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6" name="Диаграмма 15">
            <a:extLst>
              <a:ext uri="{FF2B5EF4-FFF2-40B4-BE49-F238E27FC236}">
                <a16:creationId xmlns:a16="http://schemas.microsoft.com/office/drawing/2014/main" id="{6AA72E35-EB58-443E-BAB3-2D65766FFB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4982024"/>
              </p:ext>
            </p:extLst>
          </p:nvPr>
        </p:nvGraphicFramePr>
        <p:xfrm>
          <a:off x="-138962" y="4005268"/>
          <a:ext cx="9282962" cy="2249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Диаграмма 16">
            <a:extLst>
              <a:ext uri="{FF2B5EF4-FFF2-40B4-BE49-F238E27FC236}">
                <a16:creationId xmlns:a16="http://schemas.microsoft.com/office/drawing/2014/main" id="{3B92EA5D-E936-4656-B8B2-8783DD26C6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1200738"/>
              </p:ext>
            </p:extLst>
          </p:nvPr>
        </p:nvGraphicFramePr>
        <p:xfrm>
          <a:off x="5319446" y="637309"/>
          <a:ext cx="4242178" cy="3367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438100E-649B-43DF-9C11-37BCDA7F8C4A}"/>
              </a:ext>
            </a:extLst>
          </p:cNvPr>
          <p:cNvSpPr txBox="1"/>
          <p:nvPr/>
        </p:nvSpPr>
        <p:spPr>
          <a:xfrm>
            <a:off x="1050205" y="6488782"/>
            <a:ext cx="5078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 Развитие в 2018 году физической культуры и спорта в Ханты-Мансийском автономном округе - Югре</a:t>
            </a:r>
          </a:p>
        </p:txBody>
      </p:sp>
    </p:spTree>
    <p:extLst>
      <p:ext uri="{BB962C8B-B14F-4D97-AF65-F5344CB8AC3E}">
        <p14:creationId xmlns:p14="http://schemas.microsoft.com/office/powerpoint/2010/main" val="35937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  <p:bldGraphic spid="1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27272" y="-55897"/>
            <a:ext cx="9571839" cy="70299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14470F-C8BE-47BB-B8B2-0963A516A58D}"/>
              </a:ext>
            </a:extLst>
          </p:cNvPr>
          <p:cNvSpPr txBox="1"/>
          <p:nvPr/>
        </p:nvSpPr>
        <p:spPr>
          <a:xfrm>
            <a:off x="1050205" y="106327"/>
            <a:ext cx="7956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krobat Black" panose="00000A00000000000000" pitchFamily="50" charset="-52"/>
              </a:rPr>
              <a:t>Итоги окружных смотров-конкурсов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5785B0-9B57-4695-96DA-64F98185C731}"/>
              </a:ext>
            </a:extLst>
          </p:cNvPr>
          <p:cNvSpPr txBox="1"/>
          <p:nvPr/>
        </p:nvSpPr>
        <p:spPr>
          <a:xfrm>
            <a:off x="348602" y="6475542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75000"/>
                  </a:schemeClr>
                </a:solidFill>
                <a:latin typeface="Intro" panose="02000000000000000000" pitchFamily="50" charset="0"/>
              </a:rPr>
              <a:t>9</a:t>
            </a:r>
            <a:endParaRPr lang="ru-RU" sz="1100" dirty="0">
              <a:solidFill>
                <a:schemeClr val="bg1">
                  <a:lumMod val="75000"/>
                </a:schemeClr>
              </a:solidFill>
              <a:latin typeface="Akrobat" panose="00000600000000000000" pitchFamily="50" charset="-52"/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A73F10E0-085A-443E-A337-FBF95FB40C39}"/>
              </a:ext>
            </a:extLst>
          </p:cNvPr>
          <p:cNvCxnSpPr>
            <a:cxnSpLocks/>
          </p:cNvCxnSpPr>
          <p:nvPr/>
        </p:nvCxnSpPr>
        <p:spPr>
          <a:xfrm>
            <a:off x="835819" y="6506885"/>
            <a:ext cx="0" cy="2143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2" y="216597"/>
            <a:ext cx="628321" cy="712380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B52E0C3C-EF84-4444-B78A-0903243BF4BB}"/>
              </a:ext>
            </a:extLst>
          </p:cNvPr>
          <p:cNvSpPr/>
          <p:nvPr/>
        </p:nvSpPr>
        <p:spPr>
          <a:xfrm>
            <a:off x="178746" y="5861017"/>
            <a:ext cx="3840427" cy="4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Плановый объем финансирования – 3,0 млн. руб.  </a:t>
            </a:r>
          </a:p>
          <a:p>
            <a:r>
              <a:rPr lang="ru-RU" sz="114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Исполнение -  2,8% от плановых назначений</a:t>
            </a:r>
          </a:p>
        </p:txBody>
      </p:sp>
      <p:sp>
        <p:nvSpPr>
          <p:cNvPr id="19" name="Полилиния 12">
            <a:extLst>
              <a:ext uri="{FF2B5EF4-FFF2-40B4-BE49-F238E27FC236}">
                <a16:creationId xmlns:a16="http://schemas.microsoft.com/office/drawing/2014/main" id="{D6AE3CE6-BA2F-4AFA-B064-7CD767B92F61}"/>
              </a:ext>
            </a:extLst>
          </p:cNvPr>
          <p:cNvSpPr/>
          <p:nvPr/>
        </p:nvSpPr>
        <p:spPr>
          <a:xfrm>
            <a:off x="540990" y="2165447"/>
            <a:ext cx="138063" cy="33747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4345"/>
                </a:lnTo>
                <a:lnTo>
                  <a:pt x="94492" y="35434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Полилиния 13">
            <a:extLst>
              <a:ext uri="{FF2B5EF4-FFF2-40B4-BE49-F238E27FC236}">
                <a16:creationId xmlns:a16="http://schemas.microsoft.com/office/drawing/2014/main" id="{1157DB85-7C43-47C6-B511-F16A3BD9AFC9}"/>
              </a:ext>
            </a:extLst>
          </p:cNvPr>
          <p:cNvSpPr/>
          <p:nvPr/>
        </p:nvSpPr>
        <p:spPr>
          <a:xfrm>
            <a:off x="679055" y="2277937"/>
            <a:ext cx="1104508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г. Сургут</a:t>
            </a:r>
          </a:p>
        </p:txBody>
      </p:sp>
      <p:sp>
        <p:nvSpPr>
          <p:cNvPr id="21" name="Полилиния 14">
            <a:extLst>
              <a:ext uri="{FF2B5EF4-FFF2-40B4-BE49-F238E27FC236}">
                <a16:creationId xmlns:a16="http://schemas.microsoft.com/office/drawing/2014/main" id="{6DD3B539-E0D3-4C8B-9D36-4AF73FF11DA4}"/>
              </a:ext>
            </a:extLst>
          </p:cNvPr>
          <p:cNvSpPr/>
          <p:nvPr/>
        </p:nvSpPr>
        <p:spPr>
          <a:xfrm>
            <a:off x="540990" y="2165447"/>
            <a:ext cx="138063" cy="89992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944921"/>
                </a:lnTo>
                <a:lnTo>
                  <a:pt x="94492" y="944921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Полилиния 15">
            <a:extLst>
              <a:ext uri="{FF2B5EF4-FFF2-40B4-BE49-F238E27FC236}">
                <a16:creationId xmlns:a16="http://schemas.microsoft.com/office/drawing/2014/main" id="{1076F47E-38C7-45C9-BC1A-3A0B29ED03D3}"/>
              </a:ext>
            </a:extLst>
          </p:cNvPr>
          <p:cNvSpPr/>
          <p:nvPr/>
        </p:nvSpPr>
        <p:spPr>
          <a:xfrm>
            <a:off x="679055" y="2840391"/>
            <a:ext cx="1104508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г. Югорск</a:t>
            </a:r>
          </a:p>
        </p:txBody>
      </p:sp>
      <p:sp>
        <p:nvSpPr>
          <p:cNvPr id="23" name="Полилиния 16">
            <a:extLst>
              <a:ext uri="{FF2B5EF4-FFF2-40B4-BE49-F238E27FC236}">
                <a16:creationId xmlns:a16="http://schemas.microsoft.com/office/drawing/2014/main" id="{D234F25C-4B75-45CB-9266-827FFC581697}"/>
              </a:ext>
            </a:extLst>
          </p:cNvPr>
          <p:cNvSpPr/>
          <p:nvPr/>
        </p:nvSpPr>
        <p:spPr>
          <a:xfrm>
            <a:off x="540990" y="2165447"/>
            <a:ext cx="138063" cy="146237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535498"/>
                </a:lnTo>
                <a:lnTo>
                  <a:pt x="94492" y="153549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Полилиния 17">
            <a:extLst>
              <a:ext uri="{FF2B5EF4-FFF2-40B4-BE49-F238E27FC236}">
                <a16:creationId xmlns:a16="http://schemas.microsoft.com/office/drawing/2014/main" id="{8CA7A6FB-67EF-4F74-901D-1B5C8EF14A19}"/>
              </a:ext>
            </a:extLst>
          </p:cNvPr>
          <p:cNvSpPr/>
          <p:nvPr/>
        </p:nvSpPr>
        <p:spPr>
          <a:xfrm>
            <a:off x="679055" y="3402845"/>
            <a:ext cx="1104508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Белоярский район</a:t>
            </a:r>
          </a:p>
        </p:txBody>
      </p:sp>
      <p:sp>
        <p:nvSpPr>
          <p:cNvPr id="25" name="Полилиния 18">
            <a:extLst>
              <a:ext uri="{FF2B5EF4-FFF2-40B4-BE49-F238E27FC236}">
                <a16:creationId xmlns:a16="http://schemas.microsoft.com/office/drawing/2014/main" id="{1A3D9FBC-C45F-4636-B63F-980C586F75B0}"/>
              </a:ext>
            </a:extLst>
          </p:cNvPr>
          <p:cNvSpPr/>
          <p:nvPr/>
        </p:nvSpPr>
        <p:spPr>
          <a:xfrm>
            <a:off x="540990" y="2165447"/>
            <a:ext cx="138063" cy="202483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126074"/>
                </a:lnTo>
                <a:lnTo>
                  <a:pt x="94492" y="2126074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Полилиния 19">
            <a:extLst>
              <a:ext uri="{FF2B5EF4-FFF2-40B4-BE49-F238E27FC236}">
                <a16:creationId xmlns:a16="http://schemas.microsoft.com/office/drawing/2014/main" id="{F52C7779-2526-4CAE-90D8-345B57BE43C0}"/>
              </a:ext>
            </a:extLst>
          </p:cNvPr>
          <p:cNvSpPr/>
          <p:nvPr/>
        </p:nvSpPr>
        <p:spPr>
          <a:xfrm>
            <a:off x="679055" y="3965298"/>
            <a:ext cx="1104508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г. Нижневартовск</a:t>
            </a:r>
          </a:p>
        </p:txBody>
      </p:sp>
      <p:sp>
        <p:nvSpPr>
          <p:cNvPr id="27" name="Полилиния 21">
            <a:extLst>
              <a:ext uri="{FF2B5EF4-FFF2-40B4-BE49-F238E27FC236}">
                <a16:creationId xmlns:a16="http://schemas.microsoft.com/office/drawing/2014/main" id="{75689A56-2506-4E6E-95D9-CBB5447B8E9E}"/>
              </a:ext>
            </a:extLst>
          </p:cNvPr>
          <p:cNvSpPr/>
          <p:nvPr/>
        </p:nvSpPr>
        <p:spPr>
          <a:xfrm>
            <a:off x="540990" y="2165447"/>
            <a:ext cx="138063" cy="258728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716650"/>
                </a:lnTo>
                <a:lnTo>
                  <a:pt x="94492" y="271665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8" name="Полилиния 38">
            <a:extLst>
              <a:ext uri="{FF2B5EF4-FFF2-40B4-BE49-F238E27FC236}">
                <a16:creationId xmlns:a16="http://schemas.microsoft.com/office/drawing/2014/main" id="{28805A7A-996E-458C-A662-11A9F4E50F93}"/>
              </a:ext>
            </a:extLst>
          </p:cNvPr>
          <p:cNvSpPr/>
          <p:nvPr/>
        </p:nvSpPr>
        <p:spPr>
          <a:xfrm>
            <a:off x="679055" y="4527751"/>
            <a:ext cx="1104508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г. Ханты-Мансийск</a:t>
            </a:r>
          </a:p>
        </p:txBody>
      </p:sp>
      <p:sp>
        <p:nvSpPr>
          <p:cNvPr id="29" name="Полилиния 40">
            <a:extLst>
              <a:ext uri="{FF2B5EF4-FFF2-40B4-BE49-F238E27FC236}">
                <a16:creationId xmlns:a16="http://schemas.microsoft.com/office/drawing/2014/main" id="{9EFE64A7-64E4-428C-87E0-08E3828EAE78}"/>
              </a:ext>
            </a:extLst>
          </p:cNvPr>
          <p:cNvSpPr/>
          <p:nvPr/>
        </p:nvSpPr>
        <p:spPr>
          <a:xfrm>
            <a:off x="2266786" y="2165447"/>
            <a:ext cx="138063" cy="33747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4345"/>
                </a:lnTo>
                <a:lnTo>
                  <a:pt x="94492" y="35434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0" name="Полилиния 41">
            <a:extLst>
              <a:ext uri="{FF2B5EF4-FFF2-40B4-BE49-F238E27FC236}">
                <a16:creationId xmlns:a16="http://schemas.microsoft.com/office/drawing/2014/main" id="{3D8922F1-77C1-4343-86D1-48E73298A794}"/>
              </a:ext>
            </a:extLst>
          </p:cNvPr>
          <p:cNvSpPr/>
          <p:nvPr/>
        </p:nvSpPr>
        <p:spPr>
          <a:xfrm>
            <a:off x="2404848" y="2277937"/>
            <a:ext cx="1503535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МБУ ЦФП «Надежда» </a:t>
            </a:r>
            <a:r>
              <a:rPr lang="ru-RU" sz="1050" dirty="0" err="1">
                <a:latin typeface="Times New Roman" pitchFamily="18" charset="0"/>
                <a:cs typeface="Times New Roman" pitchFamily="18" charset="0"/>
              </a:rPr>
              <a:t>г.Сургут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олилиния 42">
            <a:extLst>
              <a:ext uri="{FF2B5EF4-FFF2-40B4-BE49-F238E27FC236}">
                <a16:creationId xmlns:a16="http://schemas.microsoft.com/office/drawing/2014/main" id="{DA95A75A-A3F4-48B2-B3E2-EC0C682E9883}"/>
              </a:ext>
            </a:extLst>
          </p:cNvPr>
          <p:cNvSpPr/>
          <p:nvPr/>
        </p:nvSpPr>
        <p:spPr>
          <a:xfrm>
            <a:off x="2266786" y="2165447"/>
            <a:ext cx="138063" cy="89992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944921"/>
                </a:lnTo>
                <a:lnTo>
                  <a:pt x="94492" y="944921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Полилиния 43">
            <a:extLst>
              <a:ext uri="{FF2B5EF4-FFF2-40B4-BE49-F238E27FC236}">
                <a16:creationId xmlns:a16="http://schemas.microsoft.com/office/drawing/2014/main" id="{D04EEC5C-7403-4AD6-B7F3-674CCF1443EC}"/>
              </a:ext>
            </a:extLst>
          </p:cNvPr>
          <p:cNvSpPr/>
          <p:nvPr/>
        </p:nvSpPr>
        <p:spPr>
          <a:xfrm>
            <a:off x="2404849" y="2840391"/>
            <a:ext cx="1503534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МБУ «СК «Дружба» г. Ханты-Мансийск </a:t>
            </a:r>
          </a:p>
        </p:txBody>
      </p:sp>
      <p:sp>
        <p:nvSpPr>
          <p:cNvPr id="35" name="Полилиния 44">
            <a:extLst>
              <a:ext uri="{FF2B5EF4-FFF2-40B4-BE49-F238E27FC236}">
                <a16:creationId xmlns:a16="http://schemas.microsoft.com/office/drawing/2014/main" id="{829EF5BB-E18E-447F-96E8-E7AB33731E9E}"/>
              </a:ext>
            </a:extLst>
          </p:cNvPr>
          <p:cNvSpPr/>
          <p:nvPr/>
        </p:nvSpPr>
        <p:spPr>
          <a:xfrm>
            <a:off x="2266786" y="2165447"/>
            <a:ext cx="138063" cy="146237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535498"/>
                </a:lnTo>
                <a:lnTo>
                  <a:pt x="94492" y="153549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6" name="Полилиния 45">
            <a:extLst>
              <a:ext uri="{FF2B5EF4-FFF2-40B4-BE49-F238E27FC236}">
                <a16:creationId xmlns:a16="http://schemas.microsoft.com/office/drawing/2014/main" id="{FAAA6B65-4C0C-4035-BAFF-3B701A16ACED}"/>
              </a:ext>
            </a:extLst>
          </p:cNvPr>
          <p:cNvSpPr/>
          <p:nvPr/>
        </p:nvSpPr>
        <p:spPr>
          <a:xfrm>
            <a:off x="2404849" y="3402845"/>
            <a:ext cx="1503534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МБУ </a:t>
            </a:r>
            <a:r>
              <a:rPr lang="ru-RU" sz="1000" dirty="0" err="1">
                <a:latin typeface="Times New Roman" pitchFamily="18" charset="0"/>
                <a:cs typeface="Times New Roman" pitchFamily="18" charset="0"/>
              </a:rPr>
              <a:t>ЦФКиС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«Жемчужина Югры» </a:t>
            </a:r>
            <a:r>
              <a:rPr lang="ru-RU" sz="1000" dirty="0" err="1">
                <a:latin typeface="Times New Roman" pitchFamily="18" charset="0"/>
                <a:cs typeface="Times New Roman" pitchFamily="18" charset="0"/>
              </a:rPr>
              <a:t>г.Нефтеюганск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37" name="Полилиния 46">
            <a:extLst>
              <a:ext uri="{FF2B5EF4-FFF2-40B4-BE49-F238E27FC236}">
                <a16:creationId xmlns:a16="http://schemas.microsoft.com/office/drawing/2014/main" id="{71A2165C-55C5-4090-9198-3786278825DF}"/>
              </a:ext>
            </a:extLst>
          </p:cNvPr>
          <p:cNvSpPr/>
          <p:nvPr/>
        </p:nvSpPr>
        <p:spPr>
          <a:xfrm>
            <a:off x="2266786" y="2165447"/>
            <a:ext cx="138063" cy="202483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126074"/>
                </a:lnTo>
                <a:lnTo>
                  <a:pt x="94492" y="2126074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Полилиния 47">
            <a:extLst>
              <a:ext uri="{FF2B5EF4-FFF2-40B4-BE49-F238E27FC236}">
                <a16:creationId xmlns:a16="http://schemas.microsoft.com/office/drawing/2014/main" id="{2E197B0D-034B-482C-81AF-35630CA9A1DD}"/>
              </a:ext>
            </a:extLst>
          </p:cNvPr>
          <p:cNvSpPr/>
          <p:nvPr/>
        </p:nvSpPr>
        <p:spPr>
          <a:xfrm>
            <a:off x="2404848" y="3965298"/>
            <a:ext cx="1508471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ФСО «Атлант» </a:t>
            </a:r>
            <a:r>
              <a:rPr lang="ru-RU" sz="1050" dirty="0" err="1">
                <a:latin typeface="Times New Roman" pitchFamily="18" charset="0"/>
                <a:cs typeface="Times New Roman" pitchFamily="18" charset="0"/>
              </a:rPr>
              <a:t>Нефтеюганский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 район</a:t>
            </a:r>
          </a:p>
        </p:txBody>
      </p:sp>
      <p:sp>
        <p:nvSpPr>
          <p:cNvPr id="39" name="Полилиния 48">
            <a:extLst>
              <a:ext uri="{FF2B5EF4-FFF2-40B4-BE49-F238E27FC236}">
                <a16:creationId xmlns:a16="http://schemas.microsoft.com/office/drawing/2014/main" id="{A3270C1B-4C4A-4845-B50E-8221DE0991F7}"/>
              </a:ext>
            </a:extLst>
          </p:cNvPr>
          <p:cNvSpPr/>
          <p:nvPr/>
        </p:nvSpPr>
        <p:spPr>
          <a:xfrm>
            <a:off x="2266784" y="2702042"/>
            <a:ext cx="138063" cy="258728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716650"/>
                </a:lnTo>
                <a:lnTo>
                  <a:pt x="94492" y="271665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Полилиния 49">
            <a:extLst>
              <a:ext uri="{FF2B5EF4-FFF2-40B4-BE49-F238E27FC236}">
                <a16:creationId xmlns:a16="http://schemas.microsoft.com/office/drawing/2014/main" id="{ECC67A38-C34A-4784-80BF-C0366AFC39E9}"/>
              </a:ext>
            </a:extLst>
          </p:cNvPr>
          <p:cNvSpPr/>
          <p:nvPr/>
        </p:nvSpPr>
        <p:spPr>
          <a:xfrm>
            <a:off x="2404849" y="4527751"/>
            <a:ext cx="1508470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МАОУДОД </a:t>
            </a:r>
            <a:r>
              <a:rPr lang="ru-RU" sz="1000" dirty="0" err="1">
                <a:latin typeface="Times New Roman" pitchFamily="18" charset="0"/>
                <a:cs typeface="Times New Roman" pitchFamily="18" charset="0"/>
              </a:rPr>
              <a:t>Новоаганская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ДЮСШ "Олимп" </a:t>
            </a:r>
            <a:r>
              <a:rPr lang="ru-RU" sz="1000" dirty="0" err="1">
                <a:latin typeface="Times New Roman" pitchFamily="18" charset="0"/>
                <a:cs typeface="Times New Roman" pitchFamily="18" charset="0"/>
              </a:rPr>
              <a:t>Нижневартовский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район</a:t>
            </a:r>
          </a:p>
        </p:txBody>
      </p:sp>
      <p:sp>
        <p:nvSpPr>
          <p:cNvPr id="41" name="Полилиния 51">
            <a:extLst>
              <a:ext uri="{FF2B5EF4-FFF2-40B4-BE49-F238E27FC236}">
                <a16:creationId xmlns:a16="http://schemas.microsoft.com/office/drawing/2014/main" id="{9ADE7783-D056-4D5F-BDD5-8FAB2A1AD2F2}"/>
              </a:ext>
            </a:extLst>
          </p:cNvPr>
          <p:cNvSpPr/>
          <p:nvPr/>
        </p:nvSpPr>
        <p:spPr>
          <a:xfrm>
            <a:off x="3992581" y="2165447"/>
            <a:ext cx="138063" cy="33747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4345"/>
                </a:lnTo>
                <a:lnTo>
                  <a:pt x="94492" y="35434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2" name="Полилиния 52">
            <a:extLst>
              <a:ext uri="{FF2B5EF4-FFF2-40B4-BE49-F238E27FC236}">
                <a16:creationId xmlns:a16="http://schemas.microsoft.com/office/drawing/2014/main" id="{2D20AEDB-7133-4990-B82A-0474665578A1}"/>
              </a:ext>
            </a:extLst>
          </p:cNvPr>
          <p:cNvSpPr/>
          <p:nvPr/>
        </p:nvSpPr>
        <p:spPr>
          <a:xfrm>
            <a:off x="4130645" y="2277937"/>
            <a:ext cx="1104508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г. Сургут</a:t>
            </a:r>
          </a:p>
        </p:txBody>
      </p:sp>
      <p:sp>
        <p:nvSpPr>
          <p:cNvPr id="43" name="Полилиния 53">
            <a:extLst>
              <a:ext uri="{FF2B5EF4-FFF2-40B4-BE49-F238E27FC236}">
                <a16:creationId xmlns:a16="http://schemas.microsoft.com/office/drawing/2014/main" id="{BB3BEDE9-4441-4745-8591-B44790B6FB4B}"/>
              </a:ext>
            </a:extLst>
          </p:cNvPr>
          <p:cNvSpPr/>
          <p:nvPr/>
        </p:nvSpPr>
        <p:spPr>
          <a:xfrm>
            <a:off x="3992581" y="2165447"/>
            <a:ext cx="138063" cy="89992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944921"/>
                </a:lnTo>
                <a:lnTo>
                  <a:pt x="94492" y="944921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4" name="Полилиния 54">
            <a:extLst>
              <a:ext uri="{FF2B5EF4-FFF2-40B4-BE49-F238E27FC236}">
                <a16:creationId xmlns:a16="http://schemas.microsoft.com/office/drawing/2014/main" id="{55BB127C-423F-4F48-8382-21D106F11823}"/>
              </a:ext>
            </a:extLst>
          </p:cNvPr>
          <p:cNvSpPr/>
          <p:nvPr/>
        </p:nvSpPr>
        <p:spPr>
          <a:xfrm>
            <a:off x="4130645" y="2840391"/>
            <a:ext cx="1104508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Сургутский район</a:t>
            </a:r>
          </a:p>
        </p:txBody>
      </p:sp>
      <p:sp>
        <p:nvSpPr>
          <p:cNvPr id="45" name="Полилиния 55">
            <a:extLst>
              <a:ext uri="{FF2B5EF4-FFF2-40B4-BE49-F238E27FC236}">
                <a16:creationId xmlns:a16="http://schemas.microsoft.com/office/drawing/2014/main" id="{5C375391-02D3-43EC-B146-57D307B96D34}"/>
              </a:ext>
            </a:extLst>
          </p:cNvPr>
          <p:cNvSpPr/>
          <p:nvPr/>
        </p:nvSpPr>
        <p:spPr>
          <a:xfrm>
            <a:off x="3992581" y="2165447"/>
            <a:ext cx="138063" cy="146237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535498"/>
                </a:lnTo>
                <a:lnTo>
                  <a:pt x="94492" y="153549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6" name="Полилиния 56">
            <a:extLst>
              <a:ext uri="{FF2B5EF4-FFF2-40B4-BE49-F238E27FC236}">
                <a16:creationId xmlns:a16="http://schemas.microsoft.com/office/drawing/2014/main" id="{9FC930FD-B160-4B41-813D-C80E563DD254}"/>
              </a:ext>
            </a:extLst>
          </p:cNvPr>
          <p:cNvSpPr/>
          <p:nvPr/>
        </p:nvSpPr>
        <p:spPr>
          <a:xfrm>
            <a:off x="4130645" y="3402845"/>
            <a:ext cx="1104508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г. Югорск</a:t>
            </a:r>
          </a:p>
        </p:txBody>
      </p:sp>
      <p:sp>
        <p:nvSpPr>
          <p:cNvPr id="47" name="Полилиния 58">
            <a:extLst>
              <a:ext uri="{FF2B5EF4-FFF2-40B4-BE49-F238E27FC236}">
                <a16:creationId xmlns:a16="http://schemas.microsoft.com/office/drawing/2014/main" id="{1884A43F-BF18-4D66-A132-E7B8559D5E9D}"/>
              </a:ext>
            </a:extLst>
          </p:cNvPr>
          <p:cNvSpPr/>
          <p:nvPr/>
        </p:nvSpPr>
        <p:spPr>
          <a:xfrm>
            <a:off x="5718375" y="2165447"/>
            <a:ext cx="138063" cy="33747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4345"/>
                </a:lnTo>
                <a:lnTo>
                  <a:pt x="94492" y="35434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8" name="Полилиния 59">
            <a:extLst>
              <a:ext uri="{FF2B5EF4-FFF2-40B4-BE49-F238E27FC236}">
                <a16:creationId xmlns:a16="http://schemas.microsoft.com/office/drawing/2014/main" id="{8CD45E74-D6D9-4737-AE37-3D7495A66084}"/>
              </a:ext>
            </a:extLst>
          </p:cNvPr>
          <p:cNvSpPr/>
          <p:nvPr/>
        </p:nvSpPr>
        <p:spPr>
          <a:xfrm>
            <a:off x="5856439" y="2277937"/>
            <a:ext cx="1104508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г. Сургут</a:t>
            </a:r>
          </a:p>
        </p:txBody>
      </p:sp>
      <p:sp>
        <p:nvSpPr>
          <p:cNvPr id="50" name="Полилиния 60">
            <a:extLst>
              <a:ext uri="{FF2B5EF4-FFF2-40B4-BE49-F238E27FC236}">
                <a16:creationId xmlns:a16="http://schemas.microsoft.com/office/drawing/2014/main" id="{3BC08CB8-31B0-45B6-8932-63A67365E38A}"/>
              </a:ext>
            </a:extLst>
          </p:cNvPr>
          <p:cNvSpPr/>
          <p:nvPr/>
        </p:nvSpPr>
        <p:spPr>
          <a:xfrm>
            <a:off x="5718375" y="2165447"/>
            <a:ext cx="138063" cy="89992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944921"/>
                </a:lnTo>
                <a:lnTo>
                  <a:pt x="94492" y="944921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1" name="Полилиния 61">
            <a:extLst>
              <a:ext uri="{FF2B5EF4-FFF2-40B4-BE49-F238E27FC236}">
                <a16:creationId xmlns:a16="http://schemas.microsoft.com/office/drawing/2014/main" id="{C7BBCA2C-DDBA-4715-B87C-AFC6A9D3B1BB}"/>
              </a:ext>
            </a:extLst>
          </p:cNvPr>
          <p:cNvSpPr/>
          <p:nvPr/>
        </p:nvSpPr>
        <p:spPr>
          <a:xfrm>
            <a:off x="5856439" y="2840391"/>
            <a:ext cx="1104508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г.Мегион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олилиния 62">
            <a:extLst>
              <a:ext uri="{FF2B5EF4-FFF2-40B4-BE49-F238E27FC236}">
                <a16:creationId xmlns:a16="http://schemas.microsoft.com/office/drawing/2014/main" id="{1C0DAED1-AD93-43C3-8400-10D9A35B05DE}"/>
              </a:ext>
            </a:extLst>
          </p:cNvPr>
          <p:cNvSpPr/>
          <p:nvPr/>
        </p:nvSpPr>
        <p:spPr>
          <a:xfrm>
            <a:off x="5718375" y="2165447"/>
            <a:ext cx="138063" cy="146237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535498"/>
                </a:lnTo>
                <a:lnTo>
                  <a:pt x="94492" y="153549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3" name="Полилиния 63">
            <a:extLst>
              <a:ext uri="{FF2B5EF4-FFF2-40B4-BE49-F238E27FC236}">
                <a16:creationId xmlns:a16="http://schemas.microsoft.com/office/drawing/2014/main" id="{EBE86F73-E7CC-4F8C-9277-5916817E4D08}"/>
              </a:ext>
            </a:extLst>
          </p:cNvPr>
          <p:cNvSpPr/>
          <p:nvPr/>
        </p:nvSpPr>
        <p:spPr>
          <a:xfrm>
            <a:off x="5856439" y="3402845"/>
            <a:ext cx="1104508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г.Ханты-Мансийск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Полилиния 65">
            <a:extLst>
              <a:ext uri="{FF2B5EF4-FFF2-40B4-BE49-F238E27FC236}">
                <a16:creationId xmlns:a16="http://schemas.microsoft.com/office/drawing/2014/main" id="{3F996906-DA24-4348-841D-81B672FCD0D1}"/>
              </a:ext>
            </a:extLst>
          </p:cNvPr>
          <p:cNvSpPr/>
          <p:nvPr/>
        </p:nvSpPr>
        <p:spPr>
          <a:xfrm>
            <a:off x="7444171" y="2165447"/>
            <a:ext cx="138063" cy="33747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54345"/>
                </a:lnTo>
                <a:lnTo>
                  <a:pt x="94492" y="35434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5" name="Полилиния 66">
            <a:extLst>
              <a:ext uri="{FF2B5EF4-FFF2-40B4-BE49-F238E27FC236}">
                <a16:creationId xmlns:a16="http://schemas.microsoft.com/office/drawing/2014/main" id="{40BB3347-D7E4-4ECD-969E-2B9AA1E5698F}"/>
              </a:ext>
            </a:extLst>
          </p:cNvPr>
          <p:cNvSpPr/>
          <p:nvPr/>
        </p:nvSpPr>
        <p:spPr>
          <a:xfrm>
            <a:off x="7582236" y="2277937"/>
            <a:ext cx="1421596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МБУДО РДЮСШ «Березовская ДЮСШ» Березовский район</a:t>
            </a:r>
          </a:p>
        </p:txBody>
      </p:sp>
      <p:sp>
        <p:nvSpPr>
          <p:cNvPr id="56" name="Полилиния 67">
            <a:extLst>
              <a:ext uri="{FF2B5EF4-FFF2-40B4-BE49-F238E27FC236}">
                <a16:creationId xmlns:a16="http://schemas.microsoft.com/office/drawing/2014/main" id="{BF418CFF-2A41-42CC-A262-346BA72F46A3}"/>
              </a:ext>
            </a:extLst>
          </p:cNvPr>
          <p:cNvSpPr/>
          <p:nvPr/>
        </p:nvSpPr>
        <p:spPr>
          <a:xfrm>
            <a:off x="7444171" y="2165447"/>
            <a:ext cx="138063" cy="89992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944921"/>
                </a:lnTo>
                <a:lnTo>
                  <a:pt x="94492" y="944921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7" name="Полилиния 68">
            <a:extLst>
              <a:ext uri="{FF2B5EF4-FFF2-40B4-BE49-F238E27FC236}">
                <a16:creationId xmlns:a16="http://schemas.microsoft.com/office/drawing/2014/main" id="{17007441-DFD7-4EF5-8E69-C5B038EFCD41}"/>
              </a:ext>
            </a:extLst>
          </p:cNvPr>
          <p:cNvSpPr/>
          <p:nvPr/>
        </p:nvSpPr>
        <p:spPr>
          <a:xfrm>
            <a:off x="7582236" y="2840391"/>
            <a:ext cx="1421596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МБУСП «Спортивная школа №1» Сургутский район</a:t>
            </a:r>
          </a:p>
        </p:txBody>
      </p:sp>
      <p:sp>
        <p:nvSpPr>
          <p:cNvPr id="59" name="Полилиния 69">
            <a:extLst>
              <a:ext uri="{FF2B5EF4-FFF2-40B4-BE49-F238E27FC236}">
                <a16:creationId xmlns:a16="http://schemas.microsoft.com/office/drawing/2014/main" id="{52BD3531-4823-4076-9674-ABB802CDFD46}"/>
              </a:ext>
            </a:extLst>
          </p:cNvPr>
          <p:cNvSpPr/>
          <p:nvPr/>
        </p:nvSpPr>
        <p:spPr>
          <a:xfrm>
            <a:off x="7444171" y="2165447"/>
            <a:ext cx="138063" cy="146237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535498"/>
                </a:lnTo>
                <a:lnTo>
                  <a:pt x="94492" y="153549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0" name="Полилиния 70">
            <a:extLst>
              <a:ext uri="{FF2B5EF4-FFF2-40B4-BE49-F238E27FC236}">
                <a16:creationId xmlns:a16="http://schemas.microsoft.com/office/drawing/2014/main" id="{74E1970B-9072-460B-99F7-6DF19700ECF1}"/>
              </a:ext>
            </a:extLst>
          </p:cNvPr>
          <p:cNvSpPr/>
          <p:nvPr/>
        </p:nvSpPr>
        <p:spPr>
          <a:xfrm>
            <a:off x="7582236" y="3402845"/>
            <a:ext cx="1421596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МБУСП «СШ Виктория» </a:t>
            </a:r>
            <a:r>
              <a:rPr lang="ru-RU" sz="1050" dirty="0" err="1">
                <a:latin typeface="Times New Roman" pitchFamily="18" charset="0"/>
                <a:cs typeface="Times New Roman" pitchFamily="18" charset="0"/>
              </a:rPr>
              <a:t>г.Сургут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олилиния 71">
            <a:extLst>
              <a:ext uri="{FF2B5EF4-FFF2-40B4-BE49-F238E27FC236}">
                <a16:creationId xmlns:a16="http://schemas.microsoft.com/office/drawing/2014/main" id="{2B0C94A4-E0C3-42BE-B0FD-ABF12433D6DD}"/>
              </a:ext>
            </a:extLst>
          </p:cNvPr>
          <p:cNvSpPr/>
          <p:nvPr/>
        </p:nvSpPr>
        <p:spPr>
          <a:xfrm>
            <a:off x="7444171" y="2165447"/>
            <a:ext cx="138063" cy="202483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126074"/>
                </a:lnTo>
                <a:lnTo>
                  <a:pt x="94492" y="2126074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2" name="Полилиния 72">
            <a:extLst>
              <a:ext uri="{FF2B5EF4-FFF2-40B4-BE49-F238E27FC236}">
                <a16:creationId xmlns:a16="http://schemas.microsoft.com/office/drawing/2014/main" id="{A6FD2E1A-5E02-4A3E-8D75-BA20BF486BDC}"/>
              </a:ext>
            </a:extLst>
          </p:cNvPr>
          <p:cNvSpPr/>
          <p:nvPr/>
        </p:nvSpPr>
        <p:spPr>
          <a:xfrm>
            <a:off x="7582236" y="3965298"/>
            <a:ext cx="1421596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МАОУДО «СДЮСШОР» Нижневартовский район</a:t>
            </a:r>
          </a:p>
        </p:txBody>
      </p:sp>
      <p:sp>
        <p:nvSpPr>
          <p:cNvPr id="63" name="Полилиния 73">
            <a:extLst>
              <a:ext uri="{FF2B5EF4-FFF2-40B4-BE49-F238E27FC236}">
                <a16:creationId xmlns:a16="http://schemas.microsoft.com/office/drawing/2014/main" id="{CA9F6B92-53B7-46C5-A220-36A108FBFB03}"/>
              </a:ext>
            </a:extLst>
          </p:cNvPr>
          <p:cNvSpPr/>
          <p:nvPr/>
        </p:nvSpPr>
        <p:spPr>
          <a:xfrm>
            <a:off x="7444171" y="2165447"/>
            <a:ext cx="138063" cy="258728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716650"/>
                </a:lnTo>
                <a:lnTo>
                  <a:pt x="94492" y="271665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4" name="Полилиния 74">
            <a:extLst>
              <a:ext uri="{FF2B5EF4-FFF2-40B4-BE49-F238E27FC236}">
                <a16:creationId xmlns:a16="http://schemas.microsoft.com/office/drawing/2014/main" id="{87AA4DF0-8CB5-4714-9166-4C4F7D0AB74A}"/>
              </a:ext>
            </a:extLst>
          </p:cNvPr>
          <p:cNvSpPr/>
          <p:nvPr/>
        </p:nvSpPr>
        <p:spPr>
          <a:xfrm>
            <a:off x="7582235" y="4527751"/>
            <a:ext cx="1421597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МБУДО «СДЮСШОР по биатлону» </a:t>
            </a:r>
            <a:r>
              <a:rPr lang="ru-RU" sz="1050" dirty="0" err="1">
                <a:latin typeface="Times New Roman" pitchFamily="18" charset="0"/>
                <a:cs typeface="Times New Roman" pitchFamily="18" charset="0"/>
              </a:rPr>
              <a:t>г.Нефтеюганск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олилиния 75">
            <a:extLst>
              <a:ext uri="{FF2B5EF4-FFF2-40B4-BE49-F238E27FC236}">
                <a16:creationId xmlns:a16="http://schemas.microsoft.com/office/drawing/2014/main" id="{9093B8FF-E143-422F-8BA2-A164D4A57F31}"/>
              </a:ext>
            </a:extLst>
          </p:cNvPr>
          <p:cNvSpPr/>
          <p:nvPr/>
        </p:nvSpPr>
        <p:spPr>
          <a:xfrm>
            <a:off x="7444171" y="2165447"/>
            <a:ext cx="138063" cy="314973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307226"/>
                </a:lnTo>
                <a:lnTo>
                  <a:pt x="94492" y="3307226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9" name="Полилиния 76">
            <a:extLst>
              <a:ext uri="{FF2B5EF4-FFF2-40B4-BE49-F238E27FC236}">
                <a16:creationId xmlns:a16="http://schemas.microsoft.com/office/drawing/2014/main" id="{389C4C35-9BDE-40AA-A296-BAAD6A0D46A4}"/>
              </a:ext>
            </a:extLst>
          </p:cNvPr>
          <p:cNvSpPr/>
          <p:nvPr/>
        </p:nvSpPr>
        <p:spPr>
          <a:xfrm>
            <a:off x="7582236" y="5090206"/>
            <a:ext cx="1421596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МАУ «Водно-спортивный комплекс «Дельфин» </a:t>
            </a:r>
            <a:r>
              <a:rPr lang="ru-RU" sz="1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г.Лангепас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Полилиния 77">
            <a:extLst>
              <a:ext uri="{FF2B5EF4-FFF2-40B4-BE49-F238E27FC236}">
                <a16:creationId xmlns:a16="http://schemas.microsoft.com/office/drawing/2014/main" id="{4BF2E2B1-EBB5-41EC-9F7A-AFF6FF148945}"/>
              </a:ext>
            </a:extLst>
          </p:cNvPr>
          <p:cNvSpPr/>
          <p:nvPr/>
        </p:nvSpPr>
        <p:spPr>
          <a:xfrm>
            <a:off x="7444171" y="2165447"/>
            <a:ext cx="138063" cy="371219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897803"/>
                </a:lnTo>
                <a:lnTo>
                  <a:pt x="94492" y="389780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1" name="Полилиния 78">
            <a:extLst>
              <a:ext uri="{FF2B5EF4-FFF2-40B4-BE49-F238E27FC236}">
                <a16:creationId xmlns:a16="http://schemas.microsoft.com/office/drawing/2014/main" id="{D579145B-F72D-4A30-B43E-6F550DF3062B}"/>
              </a:ext>
            </a:extLst>
          </p:cNvPr>
          <p:cNvSpPr/>
          <p:nvPr/>
        </p:nvSpPr>
        <p:spPr>
          <a:xfrm>
            <a:off x="7582236" y="5652659"/>
            <a:ext cx="1421596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МАУ «Ледовый дворец спорта» </a:t>
            </a:r>
            <a:r>
              <a:rPr lang="ru-RU" sz="1050" dirty="0" err="1">
                <a:latin typeface="Times New Roman" pitchFamily="18" charset="0"/>
                <a:cs typeface="Times New Roman" pitchFamily="18" charset="0"/>
              </a:rPr>
              <a:t>г.Сургут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Полилиния 82">
            <a:extLst>
              <a:ext uri="{FF2B5EF4-FFF2-40B4-BE49-F238E27FC236}">
                <a16:creationId xmlns:a16="http://schemas.microsoft.com/office/drawing/2014/main" id="{2A5F2685-5FBB-48B6-98A1-7A1F25A5A438}"/>
              </a:ext>
            </a:extLst>
          </p:cNvPr>
          <p:cNvSpPr/>
          <p:nvPr/>
        </p:nvSpPr>
        <p:spPr>
          <a:xfrm>
            <a:off x="7582236" y="6182723"/>
            <a:ext cx="1421596" cy="544310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 ХМАО-Югры «СШОР» </a:t>
            </a:r>
            <a:r>
              <a:rPr lang="ru-RU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г.Ханты-Мансийск</a:t>
            </a:r>
            <a:endParaRPr lang="ru-RU" sz="105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73" name="Полилиния 83">
            <a:extLst>
              <a:ext uri="{FF2B5EF4-FFF2-40B4-BE49-F238E27FC236}">
                <a16:creationId xmlns:a16="http://schemas.microsoft.com/office/drawing/2014/main" id="{831B8344-FC57-4E88-A124-6C004D4B8749}"/>
              </a:ext>
            </a:extLst>
          </p:cNvPr>
          <p:cNvSpPr/>
          <p:nvPr/>
        </p:nvSpPr>
        <p:spPr>
          <a:xfrm>
            <a:off x="7444171" y="3914765"/>
            <a:ext cx="138063" cy="258728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716650"/>
                </a:lnTo>
                <a:lnTo>
                  <a:pt x="94492" y="271665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4" name="Полилиния 84">
            <a:extLst>
              <a:ext uri="{FF2B5EF4-FFF2-40B4-BE49-F238E27FC236}">
                <a16:creationId xmlns:a16="http://schemas.microsoft.com/office/drawing/2014/main" id="{98F5149E-AF39-4DA1-9BE9-A173DD3DCAE9}"/>
              </a:ext>
            </a:extLst>
          </p:cNvPr>
          <p:cNvSpPr/>
          <p:nvPr/>
        </p:nvSpPr>
        <p:spPr>
          <a:xfrm>
            <a:off x="4030068" y="4510556"/>
            <a:ext cx="2968366" cy="917377"/>
          </a:xfrm>
          <a:custGeom>
            <a:avLst/>
            <a:gdLst>
              <a:gd name="connsiteX0" fmla="*/ 0 w 944921"/>
              <a:gd name="connsiteY0" fmla="*/ 47246 h 472460"/>
              <a:gd name="connsiteX1" fmla="*/ 47246 w 944921"/>
              <a:gd name="connsiteY1" fmla="*/ 0 h 472460"/>
              <a:gd name="connsiteX2" fmla="*/ 897675 w 944921"/>
              <a:gd name="connsiteY2" fmla="*/ 0 h 472460"/>
              <a:gd name="connsiteX3" fmla="*/ 944921 w 944921"/>
              <a:gd name="connsiteY3" fmla="*/ 47246 h 472460"/>
              <a:gd name="connsiteX4" fmla="*/ 944921 w 944921"/>
              <a:gd name="connsiteY4" fmla="*/ 425214 h 472460"/>
              <a:gd name="connsiteX5" fmla="*/ 897675 w 944921"/>
              <a:gd name="connsiteY5" fmla="*/ 472460 h 472460"/>
              <a:gd name="connsiteX6" fmla="*/ 47246 w 944921"/>
              <a:gd name="connsiteY6" fmla="*/ 472460 h 472460"/>
              <a:gd name="connsiteX7" fmla="*/ 0 w 944921"/>
              <a:gd name="connsiteY7" fmla="*/ 425214 h 472460"/>
              <a:gd name="connsiteX8" fmla="*/ 0 w 944921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4921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897675" y="0"/>
                </a:lnTo>
                <a:cubicBezTo>
                  <a:pt x="923768" y="0"/>
                  <a:pt x="944921" y="21153"/>
                  <a:pt x="944921" y="47246"/>
                </a:cubicBezTo>
                <a:lnTo>
                  <a:pt x="944921" y="425214"/>
                </a:lnTo>
                <a:cubicBezTo>
                  <a:pt x="944921" y="451307"/>
                  <a:pt x="923768" y="472460"/>
                  <a:pt x="897675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Спортивная элита Ханты – Мансийского автономного округа</a:t>
            </a:r>
            <a:r>
              <a:rPr lang="ru-RU" sz="1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Югры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Полилиния 11">
            <a:extLst>
              <a:ext uri="{FF2B5EF4-FFF2-40B4-BE49-F238E27FC236}">
                <a16:creationId xmlns:a16="http://schemas.microsoft.com/office/drawing/2014/main" id="{56BA292A-D8B9-463F-8AC7-D643E63C3575}"/>
              </a:ext>
            </a:extLst>
          </p:cNvPr>
          <p:cNvSpPr/>
          <p:nvPr/>
        </p:nvSpPr>
        <p:spPr>
          <a:xfrm>
            <a:off x="199669" y="1312385"/>
            <a:ext cx="1770224" cy="877982"/>
          </a:xfrm>
          <a:custGeom>
            <a:avLst/>
            <a:gdLst>
              <a:gd name="connsiteX0" fmla="*/ 0 w 944921"/>
              <a:gd name="connsiteY0" fmla="*/ 47246 h 472460"/>
              <a:gd name="connsiteX1" fmla="*/ 47246 w 944921"/>
              <a:gd name="connsiteY1" fmla="*/ 0 h 472460"/>
              <a:gd name="connsiteX2" fmla="*/ 897675 w 944921"/>
              <a:gd name="connsiteY2" fmla="*/ 0 h 472460"/>
              <a:gd name="connsiteX3" fmla="*/ 944921 w 944921"/>
              <a:gd name="connsiteY3" fmla="*/ 47246 h 472460"/>
              <a:gd name="connsiteX4" fmla="*/ 944921 w 944921"/>
              <a:gd name="connsiteY4" fmla="*/ 425214 h 472460"/>
              <a:gd name="connsiteX5" fmla="*/ 897675 w 944921"/>
              <a:gd name="connsiteY5" fmla="*/ 472460 h 472460"/>
              <a:gd name="connsiteX6" fmla="*/ 47246 w 944921"/>
              <a:gd name="connsiteY6" fmla="*/ 472460 h 472460"/>
              <a:gd name="connsiteX7" fmla="*/ 0 w 944921"/>
              <a:gd name="connsiteY7" fmla="*/ 425214 h 472460"/>
              <a:gd name="connsiteX8" fmla="*/ 0 w 944921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4921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897675" y="0"/>
                </a:lnTo>
                <a:cubicBezTo>
                  <a:pt x="923768" y="0"/>
                  <a:pt x="944921" y="21153"/>
                  <a:pt x="944921" y="47246"/>
                </a:cubicBezTo>
                <a:lnTo>
                  <a:pt x="944921" y="425214"/>
                </a:lnTo>
                <a:cubicBezTo>
                  <a:pt x="944921" y="451307"/>
                  <a:pt x="923768" y="472460"/>
                  <a:pt x="897675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363" tIns="20188" rIns="23363" bIns="20188" numCol="1" spcCol="1270" anchor="ctr" anchorCtr="0">
            <a:noAutofit/>
          </a:bodyPr>
          <a:lstStyle/>
          <a:p>
            <a:pPr lvl="0" algn="ctr" defTabSz="222250" eaLnBrk="1" latinLnBrk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Лучшее муниципальное образование в области физической культуры и спорта</a:t>
            </a:r>
          </a:p>
        </p:txBody>
      </p:sp>
      <p:sp>
        <p:nvSpPr>
          <p:cNvPr id="77" name="Полилиния 39">
            <a:extLst>
              <a:ext uri="{FF2B5EF4-FFF2-40B4-BE49-F238E27FC236}">
                <a16:creationId xmlns:a16="http://schemas.microsoft.com/office/drawing/2014/main" id="{2BCAC628-9289-4AEF-8C80-DA5F9E1BAFE0}"/>
              </a:ext>
            </a:extLst>
          </p:cNvPr>
          <p:cNvSpPr/>
          <p:nvPr/>
        </p:nvSpPr>
        <p:spPr>
          <a:xfrm>
            <a:off x="2098960" y="1287463"/>
            <a:ext cx="1715881" cy="877982"/>
          </a:xfrm>
          <a:custGeom>
            <a:avLst/>
            <a:gdLst>
              <a:gd name="connsiteX0" fmla="*/ 0 w 944921"/>
              <a:gd name="connsiteY0" fmla="*/ 47246 h 472460"/>
              <a:gd name="connsiteX1" fmla="*/ 47246 w 944921"/>
              <a:gd name="connsiteY1" fmla="*/ 0 h 472460"/>
              <a:gd name="connsiteX2" fmla="*/ 897675 w 944921"/>
              <a:gd name="connsiteY2" fmla="*/ 0 h 472460"/>
              <a:gd name="connsiteX3" fmla="*/ 944921 w 944921"/>
              <a:gd name="connsiteY3" fmla="*/ 47246 h 472460"/>
              <a:gd name="connsiteX4" fmla="*/ 944921 w 944921"/>
              <a:gd name="connsiteY4" fmla="*/ 425214 h 472460"/>
              <a:gd name="connsiteX5" fmla="*/ 897675 w 944921"/>
              <a:gd name="connsiteY5" fmla="*/ 472460 h 472460"/>
              <a:gd name="connsiteX6" fmla="*/ 47246 w 944921"/>
              <a:gd name="connsiteY6" fmla="*/ 472460 h 472460"/>
              <a:gd name="connsiteX7" fmla="*/ 0 w 944921"/>
              <a:gd name="connsiteY7" fmla="*/ 425214 h 472460"/>
              <a:gd name="connsiteX8" fmla="*/ 0 w 944921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4921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897675" y="0"/>
                </a:lnTo>
                <a:cubicBezTo>
                  <a:pt x="923768" y="0"/>
                  <a:pt x="944921" y="21153"/>
                  <a:pt x="944921" y="47246"/>
                </a:cubicBezTo>
                <a:lnTo>
                  <a:pt x="944921" y="425214"/>
                </a:lnTo>
                <a:cubicBezTo>
                  <a:pt x="944921" y="451307"/>
                  <a:pt x="923768" y="472460"/>
                  <a:pt x="897675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363" tIns="20188" rIns="23363" bIns="20188" numCol="1" spcCol="1270" anchor="ctr" anchorCtr="0">
            <a:noAutofit/>
          </a:bodyPr>
          <a:lstStyle/>
          <a:p>
            <a:pPr lvl="0" algn="ctr" defTabSz="222250" eaLnBrk="1" latinLnBrk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100" kern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Лучшая постановка массовой физкультурно-спортивной работы по месту жительства и учебы</a:t>
            </a:r>
          </a:p>
        </p:txBody>
      </p:sp>
      <p:sp>
        <p:nvSpPr>
          <p:cNvPr id="78" name="Полилиния 50">
            <a:extLst>
              <a:ext uri="{FF2B5EF4-FFF2-40B4-BE49-F238E27FC236}">
                <a16:creationId xmlns:a16="http://schemas.microsoft.com/office/drawing/2014/main" id="{86F05852-495B-4CB3-8FBA-99E650EA10C2}"/>
              </a:ext>
            </a:extLst>
          </p:cNvPr>
          <p:cNvSpPr/>
          <p:nvPr/>
        </p:nvSpPr>
        <p:spPr>
          <a:xfrm>
            <a:off x="3913319" y="1293737"/>
            <a:ext cx="1657767" cy="877982"/>
          </a:xfrm>
          <a:custGeom>
            <a:avLst/>
            <a:gdLst>
              <a:gd name="connsiteX0" fmla="*/ 0 w 944921"/>
              <a:gd name="connsiteY0" fmla="*/ 47246 h 472460"/>
              <a:gd name="connsiteX1" fmla="*/ 47246 w 944921"/>
              <a:gd name="connsiteY1" fmla="*/ 0 h 472460"/>
              <a:gd name="connsiteX2" fmla="*/ 897675 w 944921"/>
              <a:gd name="connsiteY2" fmla="*/ 0 h 472460"/>
              <a:gd name="connsiteX3" fmla="*/ 944921 w 944921"/>
              <a:gd name="connsiteY3" fmla="*/ 47246 h 472460"/>
              <a:gd name="connsiteX4" fmla="*/ 944921 w 944921"/>
              <a:gd name="connsiteY4" fmla="*/ 425214 h 472460"/>
              <a:gd name="connsiteX5" fmla="*/ 897675 w 944921"/>
              <a:gd name="connsiteY5" fmla="*/ 472460 h 472460"/>
              <a:gd name="connsiteX6" fmla="*/ 47246 w 944921"/>
              <a:gd name="connsiteY6" fmla="*/ 472460 h 472460"/>
              <a:gd name="connsiteX7" fmla="*/ 0 w 944921"/>
              <a:gd name="connsiteY7" fmla="*/ 425214 h 472460"/>
              <a:gd name="connsiteX8" fmla="*/ 0 w 944921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4921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897675" y="0"/>
                </a:lnTo>
                <a:cubicBezTo>
                  <a:pt x="923768" y="0"/>
                  <a:pt x="944921" y="21153"/>
                  <a:pt x="944921" y="47246"/>
                </a:cubicBezTo>
                <a:lnTo>
                  <a:pt x="944921" y="425214"/>
                </a:lnTo>
                <a:cubicBezTo>
                  <a:pt x="944921" y="451307"/>
                  <a:pt x="923768" y="472460"/>
                  <a:pt x="897675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363" tIns="20188" rIns="23363" bIns="20188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100" kern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Лучшее муниципальное образование в области организации работы среди лиц с ограниченными</a:t>
            </a:r>
          </a:p>
        </p:txBody>
      </p:sp>
      <p:sp>
        <p:nvSpPr>
          <p:cNvPr id="79" name="Полилиния 57">
            <a:extLst>
              <a:ext uri="{FF2B5EF4-FFF2-40B4-BE49-F238E27FC236}">
                <a16:creationId xmlns:a16="http://schemas.microsoft.com/office/drawing/2014/main" id="{FB6DC4DF-4DE3-4343-BF24-A80A485D8042}"/>
              </a:ext>
            </a:extLst>
          </p:cNvPr>
          <p:cNvSpPr/>
          <p:nvPr/>
        </p:nvSpPr>
        <p:spPr>
          <a:xfrm>
            <a:off x="5675709" y="1283848"/>
            <a:ext cx="1662844" cy="877982"/>
          </a:xfrm>
          <a:custGeom>
            <a:avLst/>
            <a:gdLst>
              <a:gd name="connsiteX0" fmla="*/ 0 w 944921"/>
              <a:gd name="connsiteY0" fmla="*/ 47246 h 472460"/>
              <a:gd name="connsiteX1" fmla="*/ 47246 w 944921"/>
              <a:gd name="connsiteY1" fmla="*/ 0 h 472460"/>
              <a:gd name="connsiteX2" fmla="*/ 897675 w 944921"/>
              <a:gd name="connsiteY2" fmla="*/ 0 h 472460"/>
              <a:gd name="connsiteX3" fmla="*/ 944921 w 944921"/>
              <a:gd name="connsiteY3" fmla="*/ 47246 h 472460"/>
              <a:gd name="connsiteX4" fmla="*/ 944921 w 944921"/>
              <a:gd name="connsiteY4" fmla="*/ 425214 h 472460"/>
              <a:gd name="connsiteX5" fmla="*/ 897675 w 944921"/>
              <a:gd name="connsiteY5" fmla="*/ 472460 h 472460"/>
              <a:gd name="connsiteX6" fmla="*/ 47246 w 944921"/>
              <a:gd name="connsiteY6" fmla="*/ 472460 h 472460"/>
              <a:gd name="connsiteX7" fmla="*/ 0 w 944921"/>
              <a:gd name="connsiteY7" fmla="*/ 425214 h 472460"/>
              <a:gd name="connsiteX8" fmla="*/ 0 w 944921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4921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897675" y="0"/>
                </a:lnTo>
                <a:cubicBezTo>
                  <a:pt x="923768" y="0"/>
                  <a:pt x="944921" y="21153"/>
                  <a:pt x="944921" y="47246"/>
                </a:cubicBezTo>
                <a:lnTo>
                  <a:pt x="944921" y="425214"/>
                </a:lnTo>
                <a:cubicBezTo>
                  <a:pt x="944921" y="451307"/>
                  <a:pt x="923768" y="472460"/>
                  <a:pt x="897675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363" tIns="20188" rIns="23363" bIns="20188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Лучшее муниципальное образование по организации работы по введению ГТО</a:t>
            </a:r>
          </a:p>
        </p:txBody>
      </p:sp>
      <p:sp>
        <p:nvSpPr>
          <p:cNvPr id="80" name="Полилиния 64">
            <a:extLst>
              <a:ext uri="{FF2B5EF4-FFF2-40B4-BE49-F238E27FC236}">
                <a16:creationId xmlns:a16="http://schemas.microsoft.com/office/drawing/2014/main" id="{014E025B-2A63-48F1-991D-7E7A3AEFD53C}"/>
              </a:ext>
            </a:extLst>
          </p:cNvPr>
          <p:cNvSpPr/>
          <p:nvPr/>
        </p:nvSpPr>
        <p:spPr>
          <a:xfrm>
            <a:off x="7380759" y="1260334"/>
            <a:ext cx="1625592" cy="877982"/>
          </a:xfrm>
          <a:custGeom>
            <a:avLst/>
            <a:gdLst>
              <a:gd name="connsiteX0" fmla="*/ 0 w 944921"/>
              <a:gd name="connsiteY0" fmla="*/ 47246 h 472460"/>
              <a:gd name="connsiteX1" fmla="*/ 47246 w 944921"/>
              <a:gd name="connsiteY1" fmla="*/ 0 h 472460"/>
              <a:gd name="connsiteX2" fmla="*/ 897675 w 944921"/>
              <a:gd name="connsiteY2" fmla="*/ 0 h 472460"/>
              <a:gd name="connsiteX3" fmla="*/ 944921 w 944921"/>
              <a:gd name="connsiteY3" fmla="*/ 47246 h 472460"/>
              <a:gd name="connsiteX4" fmla="*/ 944921 w 944921"/>
              <a:gd name="connsiteY4" fmla="*/ 425214 h 472460"/>
              <a:gd name="connsiteX5" fmla="*/ 897675 w 944921"/>
              <a:gd name="connsiteY5" fmla="*/ 472460 h 472460"/>
              <a:gd name="connsiteX6" fmla="*/ 47246 w 944921"/>
              <a:gd name="connsiteY6" fmla="*/ 472460 h 472460"/>
              <a:gd name="connsiteX7" fmla="*/ 0 w 944921"/>
              <a:gd name="connsiteY7" fmla="*/ 425214 h 472460"/>
              <a:gd name="connsiteX8" fmla="*/ 0 w 944921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4921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897675" y="0"/>
                </a:lnTo>
                <a:cubicBezTo>
                  <a:pt x="923768" y="0"/>
                  <a:pt x="944921" y="21153"/>
                  <a:pt x="944921" y="47246"/>
                </a:cubicBezTo>
                <a:lnTo>
                  <a:pt x="944921" y="425214"/>
                </a:lnTo>
                <a:cubicBezTo>
                  <a:pt x="944921" y="451307"/>
                  <a:pt x="923768" y="472460"/>
                  <a:pt x="897675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363" tIns="20188" rIns="23363" bIns="20188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kern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Лучшее учреждение физкультурно-спортивной направленности</a:t>
            </a:r>
          </a:p>
        </p:txBody>
      </p:sp>
      <p:sp>
        <p:nvSpPr>
          <p:cNvPr id="81" name="Полилиния 49">
            <a:extLst>
              <a:ext uri="{FF2B5EF4-FFF2-40B4-BE49-F238E27FC236}">
                <a16:creationId xmlns:a16="http://schemas.microsoft.com/office/drawing/2014/main" id="{C873A14A-4550-4056-9E17-3B432339EB81}"/>
              </a:ext>
            </a:extLst>
          </p:cNvPr>
          <p:cNvSpPr/>
          <p:nvPr/>
        </p:nvSpPr>
        <p:spPr>
          <a:xfrm>
            <a:off x="2384083" y="5090204"/>
            <a:ext cx="1529236" cy="449962"/>
          </a:xfrm>
          <a:custGeom>
            <a:avLst/>
            <a:gdLst>
              <a:gd name="connsiteX0" fmla="*/ 0 w 755937"/>
              <a:gd name="connsiteY0" fmla="*/ 47246 h 472460"/>
              <a:gd name="connsiteX1" fmla="*/ 47246 w 755937"/>
              <a:gd name="connsiteY1" fmla="*/ 0 h 472460"/>
              <a:gd name="connsiteX2" fmla="*/ 708691 w 755937"/>
              <a:gd name="connsiteY2" fmla="*/ 0 h 472460"/>
              <a:gd name="connsiteX3" fmla="*/ 755937 w 755937"/>
              <a:gd name="connsiteY3" fmla="*/ 47246 h 472460"/>
              <a:gd name="connsiteX4" fmla="*/ 755937 w 755937"/>
              <a:gd name="connsiteY4" fmla="*/ 425214 h 472460"/>
              <a:gd name="connsiteX5" fmla="*/ 708691 w 755937"/>
              <a:gd name="connsiteY5" fmla="*/ 472460 h 472460"/>
              <a:gd name="connsiteX6" fmla="*/ 47246 w 755937"/>
              <a:gd name="connsiteY6" fmla="*/ 472460 h 472460"/>
              <a:gd name="connsiteX7" fmla="*/ 0 w 755937"/>
              <a:gd name="connsiteY7" fmla="*/ 425214 h 472460"/>
              <a:gd name="connsiteX8" fmla="*/ 0 w 755937"/>
              <a:gd name="connsiteY8" fmla="*/ 47246 h 47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5937" h="472460">
                <a:moveTo>
                  <a:pt x="0" y="47246"/>
                </a:moveTo>
                <a:cubicBezTo>
                  <a:pt x="0" y="21153"/>
                  <a:pt x="21153" y="0"/>
                  <a:pt x="47246" y="0"/>
                </a:cubicBezTo>
                <a:lnTo>
                  <a:pt x="708691" y="0"/>
                </a:lnTo>
                <a:cubicBezTo>
                  <a:pt x="734784" y="0"/>
                  <a:pt x="755937" y="21153"/>
                  <a:pt x="755937" y="47246"/>
                </a:cubicBezTo>
                <a:lnTo>
                  <a:pt x="755937" y="425214"/>
                </a:lnTo>
                <a:cubicBezTo>
                  <a:pt x="755937" y="451307"/>
                  <a:pt x="734784" y="472460"/>
                  <a:pt x="708691" y="472460"/>
                </a:cubicBezTo>
                <a:lnTo>
                  <a:pt x="47246" y="472460"/>
                </a:lnTo>
                <a:cubicBezTo>
                  <a:pt x="21153" y="472460"/>
                  <a:pt x="0" y="451307"/>
                  <a:pt x="0" y="425214"/>
                </a:cubicBezTo>
                <a:lnTo>
                  <a:pt x="0" y="4724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250" tIns="19227" rIns="22250" bIns="19227" numCol="1" spcCol="1270" anchor="ctr" anchorCtr="0">
            <a:noAutofit/>
          </a:bodyPr>
          <a:lstStyle/>
          <a:p>
            <a:pPr algn="ctr" defTabSz="21167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МБУ КДЦ «Геолог» </a:t>
            </a:r>
            <a:r>
              <a:rPr lang="ru-RU" sz="1000" dirty="0" err="1">
                <a:latin typeface="Times New Roman" pitchFamily="18" charset="0"/>
                <a:cs typeface="Times New Roman" pitchFamily="18" charset="0"/>
              </a:rPr>
              <a:t>сп.Горноправдинск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» Ханты-Мансийский район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007512E-F9F4-409A-8A75-4D14C5B36577}"/>
              </a:ext>
            </a:extLst>
          </p:cNvPr>
          <p:cNvSpPr txBox="1"/>
          <p:nvPr/>
        </p:nvSpPr>
        <p:spPr>
          <a:xfrm>
            <a:off x="1050205" y="6488782"/>
            <a:ext cx="5078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bg1">
                    <a:lumMod val="75000"/>
                  </a:schemeClr>
                </a:solidFill>
                <a:latin typeface="Akrobat" panose="00000600000000000000" pitchFamily="50" charset="-52"/>
              </a:rPr>
              <a:t> Развитие в 2018 году физической культуры и спорта в Ханты-Мансийском автономном округе - Югре</a:t>
            </a:r>
          </a:p>
        </p:txBody>
      </p:sp>
    </p:spTree>
    <p:extLst>
      <p:ext uri="{BB962C8B-B14F-4D97-AF65-F5344CB8AC3E}">
        <p14:creationId xmlns:p14="http://schemas.microsoft.com/office/powerpoint/2010/main" val="3104191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4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46" grpId="0" animBg="1"/>
      <p:bldP spid="48" grpId="0" animBg="1"/>
      <p:bldP spid="51" grpId="0" animBg="1"/>
      <p:bldP spid="53" grpId="0" animBg="1"/>
      <p:bldP spid="55" grpId="0" animBg="1"/>
      <p:bldP spid="57" grpId="0" animBg="1"/>
      <p:bldP spid="60" grpId="0" animBg="1"/>
      <p:bldP spid="62" grpId="0" animBg="1"/>
      <p:bldP spid="64" grpId="0" animBg="1"/>
      <p:bldP spid="69" grpId="0" animBg="1"/>
      <p:bldP spid="71" grpId="0" animBg="1"/>
      <p:bldP spid="72" grpId="0" animBg="1"/>
      <p:bldP spid="74" grpId="0" animBg="1"/>
      <p:bldP spid="75" grpId="0" animBg="1"/>
      <p:bldP spid="77" grpId="0" animBg="1"/>
      <p:bldP spid="78" grpId="0" animBg="1"/>
      <p:bldP spid="79" grpId="0" animBg="1"/>
      <p:bldP spid="80" grpId="0" animBg="1"/>
      <p:bldP spid="8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4782</TotalTime>
  <Words>2296</Words>
  <Application>Microsoft Office PowerPoint</Application>
  <PresentationFormat>Экран (4:3)</PresentationFormat>
  <Paragraphs>424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Akrobat Black</vt:lpstr>
      <vt:lpstr>Times New Roman</vt:lpstr>
      <vt:lpstr>Akrobat ExtraBold</vt:lpstr>
      <vt:lpstr>Intro</vt:lpstr>
      <vt:lpstr>Calibri Light</vt:lpstr>
      <vt:lpstr>Arial</vt:lpstr>
      <vt:lpstr>Akrobat</vt:lpstr>
      <vt:lpstr>Akrobat SemiBold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Natalia</dc:creator>
  <cp:lastModifiedBy>Абрамова Ольга Викторовна</cp:lastModifiedBy>
  <cp:revision>438</cp:revision>
  <cp:lastPrinted>2017-04-10T09:08:34Z</cp:lastPrinted>
  <dcterms:created xsi:type="dcterms:W3CDTF">2017-04-09T02:13:18Z</dcterms:created>
  <dcterms:modified xsi:type="dcterms:W3CDTF">2019-02-25T04:56:41Z</dcterms:modified>
</cp:coreProperties>
</file>